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4"/>
  </p:notesMasterIdLst>
  <p:handoutMasterIdLst>
    <p:handoutMasterId r:id="rId15"/>
  </p:handoutMasterIdLst>
  <p:sldIdLst>
    <p:sldId id="281" r:id="rId3"/>
    <p:sldId id="265" r:id="rId4"/>
    <p:sldId id="272" r:id="rId5"/>
    <p:sldId id="274" r:id="rId6"/>
    <p:sldId id="275" r:id="rId7"/>
    <p:sldId id="276" r:id="rId8"/>
    <p:sldId id="277" r:id="rId9"/>
    <p:sldId id="279" r:id="rId10"/>
    <p:sldId id="257" r:id="rId11"/>
    <p:sldId id="283" r:id="rId12"/>
    <p:sldId id="284"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73AF0"/>
    <a:srgbClr val="FFCC00"/>
    <a:srgbClr val="4AABC6"/>
    <a:srgbClr val="FFCC99"/>
    <a:srgbClr val="FF9966"/>
    <a:srgbClr val="9999FF"/>
    <a:srgbClr val="33CCFF"/>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615" autoAdjust="0"/>
  </p:normalViewPr>
  <p:slideViewPr>
    <p:cSldViewPr>
      <p:cViewPr>
        <p:scale>
          <a:sx n="105" d="100"/>
          <a:sy n="105" d="100"/>
        </p:scale>
        <p:origin x="-150" y="6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7E9FB9E-F0D9-40A0-9FF1-DEB9FEC1DE90}" type="datetimeFigureOut">
              <a:rPr lang="en-GB"/>
              <a:pPr>
                <a:defRPr/>
              </a:pPr>
              <a:t>28/10/2014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A4D47D4-2480-4E8B-A2AF-93F1B016EFA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9156BB6-E867-4487-A8E6-56B02A743148}" type="datetimeFigureOut">
              <a:rPr lang="en-GB"/>
              <a:pPr>
                <a:defRPr/>
              </a:pPr>
              <a:t>28/10/2014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80029F8-46A9-4119-8471-E1E3945771F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DF581C-0458-491D-B2A0-8424571F0D0E}" type="slidenum">
              <a:rPr lang="en-GB">
                <a:cs typeface="Arial" charset="0"/>
              </a:rPr>
              <a:pPr fontAlgn="base">
                <a:spcBef>
                  <a:spcPct val="0"/>
                </a:spcBef>
                <a:spcAft>
                  <a:spcPct val="0"/>
                </a:spcAft>
              </a:pPr>
              <a:t>2</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DAEE0A-7679-46ED-9104-6ED31785435D}" type="slidenum">
              <a:rPr lang="en-GB">
                <a:cs typeface="Arial" charset="0"/>
              </a:rPr>
              <a:pPr fontAlgn="base">
                <a:spcBef>
                  <a:spcPct val="0"/>
                </a:spcBef>
                <a:spcAft>
                  <a:spcPct val="0"/>
                </a:spcAft>
              </a:pPr>
              <a:t>9</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304F8C-6BCA-4688-AB4F-47C129BB69D8}" type="slidenum">
              <a:rPr lang="en-GB">
                <a:cs typeface="Arial" charset="0"/>
              </a:rPr>
              <a:pPr fontAlgn="base">
                <a:spcBef>
                  <a:spcPct val="0"/>
                </a:spcBef>
                <a:spcAft>
                  <a:spcPct val="0"/>
                </a:spcAft>
              </a:pPr>
              <a:t>10</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6DED12-C410-4A0D-B9E5-3CF03BFDE77E}" type="slidenum">
              <a:rPr lang="en-GB">
                <a:cs typeface="Arial" charset="0"/>
              </a:rPr>
              <a:pPr fontAlgn="base">
                <a:spcBef>
                  <a:spcPct val="0"/>
                </a:spcBef>
                <a:spcAft>
                  <a:spcPct val="0"/>
                </a:spcAft>
              </a:pPr>
              <a:t>11</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8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86B5334-03F5-4677-8DAD-9699C4BD28B3}" type="datetimeFigureOut">
              <a:rPr lang="en-GB"/>
              <a:pPr>
                <a:defRPr/>
              </a:pPr>
              <a:t>28/10/2014</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20AA6716-9C1A-408F-9C08-6D1A7BFED4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6303B37-15A2-47C7-B346-B893F66A23F9}" type="datetimeFigureOut">
              <a:rPr lang="en-GB"/>
              <a:pPr>
                <a:defRPr/>
              </a:pPr>
              <a:t>28/10/2014</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7198770-3FA8-4BAC-B597-01092C50F1F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0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9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C0C9CA2-B5B3-4E57-8562-2B68336345CC}" type="datetimeFigureOut">
              <a:rPr lang="en-GB"/>
              <a:pPr>
                <a:defRPr/>
              </a:pPr>
              <a:t>28/10/2014</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D03CD14-B2C2-47D3-AADB-0702BC2572D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3302" y="2276872"/>
            <a:ext cx="9144000" cy="1143000"/>
          </a:xfrm>
          <a:prstGeom prst="rect">
            <a:avLst/>
          </a:prstGeom>
        </p:spPr>
        <p:txBody>
          <a:bodyPr lIns="91440" tIns="45720" rIns="91440" bIns="45720" rtlCol="0">
            <a:normAutofit/>
          </a:bodyPr>
          <a:lstStyle>
            <a:lvl1pPr>
              <a:defRPr>
                <a:solidFill>
                  <a:schemeClr val="accent1">
                    <a:lumMod val="75000"/>
                  </a:schemeClr>
                </a:solidFill>
              </a:defRPr>
            </a:lvl1pPr>
          </a:lstStyle>
          <a:p>
            <a:r>
              <a:rPr lang="en-GB" dirty="0" smtClean="0"/>
              <a:t>Main title</a:t>
            </a:r>
          </a:p>
        </p:txBody>
      </p:sp>
      <p:sp>
        <p:nvSpPr>
          <p:cNvPr id="3" name="Text Placeholder 22"/>
          <p:cNvSpPr>
            <a:spLocks noGrp="1"/>
          </p:cNvSpPr>
          <p:nvPr>
            <p:ph idx="1"/>
          </p:nvPr>
        </p:nvSpPr>
        <p:spPr>
          <a:xfrm>
            <a:off x="0" y="3573017"/>
            <a:ext cx="9144000" cy="4525963"/>
          </a:xfrm>
          <a:prstGeom prst="rect">
            <a:avLst/>
          </a:prstGeom>
        </p:spPr>
        <p:txBody>
          <a:bodyPr lIns="91440" tIns="45720" rIns="91440" bIns="45720" rtlCol="0">
            <a:normAutofit/>
          </a:bodyPr>
          <a:lstStyle>
            <a:lvl1pPr>
              <a:defRPr sz="2400"/>
            </a:lvl1pPr>
          </a:lstStyle>
          <a:p>
            <a:pPr lvl="0"/>
            <a:r>
              <a:rPr lang="en-US" dirty="0" err="1" smtClean="0"/>
              <a:t>Click to edit Master text styles</a:t>
            </a:r>
          </a:p>
          <a:p>
            <a:pPr lvl="1"/>
            <a:r>
              <a:rPr lang="en-US" dirty="0" err="1" smtClean="0"/>
              <a:t>Second level</a:t>
            </a:r>
          </a:p>
          <a:p>
            <a:pPr lvl="2"/>
            <a:r>
              <a:rPr lang="en-US" dirty="0" err="1" smtClean="0"/>
              <a:t>Third level</a:t>
            </a:r>
          </a:p>
          <a:p>
            <a:pPr lvl="3"/>
            <a:r>
              <a:rPr lang="en-US" dirty="0" err="1" smtClean="0"/>
              <a:t>Fourth level</a:t>
            </a:r>
          </a:p>
          <a:p>
            <a:pPr lvl="4"/>
            <a:r>
              <a:rPr lang="en-US" dirty="0" err="1" smtClean="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a:xfrm>
            <a:off x="2910277" y="332656"/>
            <a:ext cx="6233723" cy="1143000"/>
          </a:xfrm>
        </p:spPr>
        <p:txBody>
          <a:bodyPr/>
          <a:lstStyle>
            <a:lvl1pPr algn="l">
              <a:defRPr>
                <a:solidFill>
                  <a:schemeClr val="bg1"/>
                </a:solidFill>
              </a:defRPr>
            </a:lvl1pPr>
          </a:lstStyle>
          <a:p>
            <a:r>
              <a:rPr lang="en-GB" dirty="0" smtClean="0"/>
              <a:t>Main title here</a:t>
            </a:r>
          </a:p>
        </p:txBody>
      </p:sp>
      <p:sp>
        <p:nvSpPr>
          <p:cNvPr id="3" name="Content Placeholder 2"/>
          <p:cNvSpPr>
            <a:spLocks noGrp="1"/>
          </p:cNvSpPr>
          <p:nvPr>
            <p:ph sz="quarter" idx="10"/>
          </p:nvPr>
        </p:nvSpPr>
        <p:spPr>
          <a:xfrm>
            <a:off x="783981" y="2132856"/>
            <a:ext cx="7842738"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a:xfrm>
            <a:off x="2909888" y="333375"/>
            <a:ext cx="6234112" cy="1143000"/>
          </a:xfrm>
          <a:prstGeom prst="rect">
            <a:avLst/>
          </a:prstGeom>
        </p:spPr>
        <p:txBody>
          <a:bodyPr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pPr fontAlgn="auto">
              <a:spcAft>
                <a:spcPts val="0"/>
              </a:spcAft>
              <a:defRPr/>
            </a:pPr>
            <a:r>
              <a:rPr lang="en-GB" sz="4000" b="1" dirty="0" smtClean="0">
                <a:solidFill>
                  <a:prstClr val="white"/>
                </a:solidFill>
                <a:latin typeface="Verdana" pitchFamily="34" charset="0"/>
                <a:ea typeface="Verdana" pitchFamily="34" charset="0"/>
                <a:cs typeface="Verdana" pitchFamily="34" charset="0"/>
              </a:rPr>
              <a:t>Main title here</a:t>
            </a:r>
          </a:p>
        </p:txBody>
      </p:sp>
      <p:sp>
        <p:nvSpPr>
          <p:cNvPr id="8" name="Content Placeholder 2"/>
          <p:cNvSpPr>
            <a:spLocks noGrp="1"/>
          </p:cNvSpPr>
          <p:nvPr>
            <p:ph sz="quarter" idx="10"/>
          </p:nvPr>
        </p:nvSpPr>
        <p:spPr>
          <a:xfrm>
            <a:off x="783981" y="2132856"/>
            <a:ext cx="7842738"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a:xfrm>
            <a:off x="2909888" y="333375"/>
            <a:ext cx="6234112" cy="1143000"/>
          </a:xfrm>
          <a:prstGeom prst="rect">
            <a:avLst/>
          </a:prstGeom>
        </p:spPr>
        <p:txBody>
          <a:bodyPr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pPr fontAlgn="auto">
              <a:spcAft>
                <a:spcPts val="0"/>
              </a:spcAft>
              <a:defRPr/>
            </a:pPr>
            <a:r>
              <a:rPr lang="en-GB" sz="4000" b="1" dirty="0" smtClean="0">
                <a:solidFill>
                  <a:prstClr val="white"/>
                </a:solidFill>
                <a:latin typeface="Verdana" pitchFamily="34" charset="0"/>
                <a:ea typeface="Verdana" pitchFamily="34" charset="0"/>
                <a:cs typeface="Verdana" pitchFamily="34" charset="0"/>
              </a:rPr>
              <a:t>Main title here</a:t>
            </a:r>
          </a:p>
        </p:txBody>
      </p:sp>
      <p:sp>
        <p:nvSpPr>
          <p:cNvPr id="9" name="Content Placeholder 2"/>
          <p:cNvSpPr>
            <a:spLocks noGrp="1"/>
          </p:cNvSpPr>
          <p:nvPr>
            <p:ph sz="quarter" idx="10"/>
          </p:nvPr>
        </p:nvSpPr>
        <p:spPr>
          <a:xfrm>
            <a:off x="783981" y="2132856"/>
            <a:ext cx="7842738" cy="4032994"/>
          </a:xfrm>
        </p:spPr>
        <p:txBody>
          <a:bodyPr/>
          <a:lstStyle>
            <a:lvl1pPr>
              <a:defRPr>
                <a:solidFill>
                  <a:schemeClr val="accent6">
                    <a:lumMod val="50000"/>
                  </a:schemeClr>
                </a:solidFill>
                <a:latin typeface="Verdana" pitchFamily="34" charset="0"/>
                <a:ea typeface="Verdana" pitchFamily="34" charset="0"/>
                <a:cs typeface="Verdana" pitchFamily="34" charset="0"/>
              </a:defRPr>
            </a:lvl1pPr>
            <a:lvl2pPr>
              <a:defRPr>
                <a:solidFill>
                  <a:schemeClr val="accent6">
                    <a:lumMod val="50000"/>
                  </a:schemeClr>
                </a:solidFill>
                <a:latin typeface="Verdana" pitchFamily="34" charset="0"/>
                <a:ea typeface="Verdana" pitchFamily="34" charset="0"/>
                <a:cs typeface="Verdana" pitchFamily="34" charset="0"/>
              </a:defRPr>
            </a:lvl2pPr>
            <a:lvl3pPr>
              <a:defRPr>
                <a:solidFill>
                  <a:schemeClr val="accent6">
                    <a:lumMod val="50000"/>
                  </a:schemeClr>
                </a:solidFill>
                <a:latin typeface="Verdana" pitchFamily="34" charset="0"/>
                <a:ea typeface="Verdana" pitchFamily="34" charset="0"/>
                <a:cs typeface="Verdana" pitchFamily="34" charset="0"/>
              </a:defRPr>
            </a:lvl3pPr>
            <a:lvl4pPr>
              <a:defRPr>
                <a:solidFill>
                  <a:schemeClr val="accent6">
                    <a:lumMod val="50000"/>
                  </a:schemeClr>
                </a:solidFill>
                <a:latin typeface="Verdana" pitchFamily="34" charset="0"/>
                <a:ea typeface="Verdana" pitchFamily="34" charset="0"/>
                <a:cs typeface="Verdana" pitchFamily="34" charset="0"/>
              </a:defRPr>
            </a:lvl4pPr>
            <a:lvl5pPr>
              <a:defRPr>
                <a:solidFill>
                  <a:schemeClr val="accent6">
                    <a:lumMod val="50000"/>
                  </a:schemeClr>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48880"/>
            <a:ext cx="4038600" cy="3777284"/>
          </a:xfrm>
        </p:spPr>
        <p:txBody>
          <a:bodyPr/>
          <a:lstStyle>
            <a:lvl1pPr>
              <a:defRPr lang="en-US" sz="2000" b="1" kern="1200" baseline="0" dirty="0" smtClean="0">
                <a:solidFill>
                  <a:srgbClr val="00660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48880"/>
            <a:ext cx="4038600" cy="3777284"/>
          </a:xfrm>
        </p:spPr>
        <p:txBody>
          <a:bodyPr/>
          <a:lstStyle>
            <a:lvl1pPr>
              <a:defRPr lang="en-US" sz="2000" b="1" kern="1200" baseline="0" dirty="0" smtClean="0">
                <a:solidFill>
                  <a:srgbClr val="006600"/>
                </a:solidFill>
                <a:latin typeface="Verdana" pitchFamily="34" charset="0"/>
                <a:ea typeface="Verdana" pitchFamily="34" charset="0"/>
                <a:cs typeface="Verdana" pitchFamily="34" charset="0"/>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title"/>
          </p:nvPr>
        </p:nvSpPr>
        <p:spPr>
          <a:xfrm>
            <a:off x="2910277" y="332656"/>
            <a:ext cx="6233723" cy="1143000"/>
          </a:xfrm>
        </p:spPr>
        <p:txBody>
          <a:bodyPr/>
          <a:lstStyle>
            <a:lvl1pPr algn="l">
              <a:defRPr>
                <a:solidFill>
                  <a:schemeClr val="bg1"/>
                </a:solidFill>
              </a:defRPr>
            </a:lvl1pPr>
          </a:lstStyle>
          <a:p>
            <a:r>
              <a:rPr lang="en-GB" dirty="0" smtClean="0"/>
              <a:t>Main title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a:xfrm>
            <a:off x="2910277" y="332656"/>
            <a:ext cx="6233723" cy="1143000"/>
          </a:xfrm>
        </p:spPr>
        <p:txBody>
          <a:bodyPr/>
          <a:lstStyle>
            <a:lvl1pPr algn="l">
              <a:defRPr>
                <a:solidFill>
                  <a:schemeClr val="bg1"/>
                </a:solidFill>
              </a:defRPr>
            </a:lvl1pPr>
          </a:lstStyle>
          <a:p>
            <a:r>
              <a:rPr lang="en-GB" dirty="0" smtClean="0"/>
              <a:t>Main title here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3AF85E-7ECA-4C7C-9838-EA50E5540211}" type="datetimeFigureOut">
              <a:rPr lang="en-US"/>
              <a:pPr>
                <a:defRPr/>
              </a:pPr>
              <a:t>10/28/2014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6A88BA-8935-4598-8B53-AF31D868DCD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A37C3F-2524-4679-8E81-4FCC0FD70417}" type="datetimeFigureOut">
              <a:rPr lang="en-US"/>
              <a:pPr>
                <a:defRPr/>
              </a:pPr>
              <a:t>10/28/2014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C2165-012B-4213-BA0C-8DBCC326E8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DBCF006-F65D-41FA-B148-A1AC370EA2C3}" type="datetimeFigureOut">
              <a:rPr lang="en-GB"/>
              <a:pPr>
                <a:defRPr/>
              </a:pPr>
              <a:t>28/10/2014</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BE5E99C-D805-44E0-ADEF-45AFEA8F5868}"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9B1203-61A9-41C8-BC99-4A84ED748C0A}" type="datetimeFigureOut">
              <a:rPr lang="en-US"/>
              <a:pPr>
                <a:defRPr/>
              </a:pPr>
              <a:t>10/28/2014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F41523-6AA3-4440-995B-AF55ED18051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604286-4356-4B28-9E7E-8F2B2CC48124}" type="datetimeFigureOut">
              <a:rPr lang="en-US"/>
              <a:pPr>
                <a:defRPr/>
              </a:pPr>
              <a:t>10/28/2014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073ADE-5795-437F-8E4D-ACB54C51DE7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3F3488-0B62-4E2A-8E94-792542346644}" type="datetimeFigureOut">
              <a:rPr lang="en-US"/>
              <a:pPr>
                <a:defRPr/>
              </a:pPr>
              <a:t>10/28/2014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4931282-0439-4B84-8126-DFB72FF9089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63DA53-43D7-40C4-B695-46D0275E8F18}" type="datetimeFigureOut">
              <a:rPr lang="en-US"/>
              <a:pPr>
                <a:defRPr/>
              </a:pPr>
              <a:t>10/28/2014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629220-2F9B-4B7C-A296-7B799CE9BEB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9A0425-73D6-4CEB-8AA9-03DD1965ABF4}" type="datetimeFigureOut">
              <a:rPr lang="en-US"/>
              <a:pPr>
                <a:defRPr/>
              </a:pPr>
              <a:t>10/28/2014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3466A6-7C26-4FFA-B3A1-2A2A9CD5D8B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F7EF96-CA0D-4EB4-B608-869AE8992632}" type="datetimeFigureOut">
              <a:rPr lang="en-US"/>
              <a:pPr>
                <a:defRPr/>
              </a:pPr>
              <a:t>10/28/2014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A703C9-F5DE-4413-AF8B-16F0870D74E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363070-8A9C-432E-BEF4-C61506E6149F}" type="datetimeFigureOut">
              <a:rPr lang="en-US"/>
              <a:pPr>
                <a:defRPr/>
              </a:pPr>
              <a:t>10/28/2014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4C249C-73B7-4DC8-B49A-CEDC996C551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D453B7-2BF9-4F2C-9AD3-4BA88457709A}" type="datetimeFigureOut">
              <a:rPr lang="en-US"/>
              <a:pPr>
                <a:defRPr/>
              </a:pPr>
              <a:t>10/28/2014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13B41-FAC1-4F8E-86FA-71D2ACD371A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006F4A-08A5-40DF-ABE2-F42EB4019665}" type="datetimeFigureOut">
              <a:rPr lang="en-US"/>
              <a:pPr>
                <a:defRPr/>
              </a:pPr>
              <a:t>10/28/2014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D7F2C6-76CF-40FD-B539-44BA1EAC19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62"/>
            <a:ext cx="7772400" cy="1362075"/>
          </a:xfrm>
        </p:spPr>
        <p:txBody>
          <a:bodyPr anchor="t"/>
          <a:lstStyle>
            <a:lvl1pPr algn="l">
              <a:defRPr sz="47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D174974-1F2E-4BF7-87AC-F09177AAAABE}" type="datetimeFigureOut">
              <a:rPr lang="en-GB"/>
              <a:pPr>
                <a:defRPr/>
              </a:pPr>
              <a:t>28/10/2014</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F01FFA1-1CA2-4FB3-BE33-979BFE2A071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1B54CB1-784C-4C7A-810C-679334671C11}" type="datetimeFigureOut">
              <a:rPr lang="en-GB"/>
              <a:pPr>
                <a:defRPr/>
              </a:pPr>
              <a:t>28/10/2014</a:t>
            </a:fld>
            <a:endParaRPr lang="en-GB"/>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2672BBF-F9BF-4D9A-9B49-AB6F359A4C1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5522C9F-9E2B-414E-ACB0-DE3A0DE8892C}" type="datetimeFigureOut">
              <a:rPr lang="en-GB"/>
              <a:pPr>
                <a:defRPr/>
              </a:pPr>
              <a:t>28/10/2014</a:t>
            </a:fld>
            <a:endParaRPr lang="en-GB"/>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9" name="Slide Number Placeholder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657D239-2238-409C-8545-73CA5675256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0B039B7-C4E0-48D7-B801-2E153EC01D0F}" type="datetimeFigureOut">
              <a:rPr lang="en-GB"/>
              <a:pPr>
                <a:defRPr/>
              </a:pPr>
              <a:t>28/10/2014</a:t>
            </a:fld>
            <a:endParaRPr lang="en-GB"/>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7720CDC-0980-4094-B23A-0D9A49E69EA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0ED00C1-FF0D-4D60-B20B-0E972228759F}" type="datetimeFigureOut">
              <a:rPr lang="en-GB"/>
              <a:pPr>
                <a:defRPr/>
              </a:pPr>
              <a:t>28/10/2014</a:t>
            </a:fld>
            <a:endParaRPr lang="en-GB"/>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B10BD68-1180-4FD2-B5EF-8D55657E809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310"/>
            <a:ext cx="3008313" cy="1162051"/>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3575051" y="273313"/>
            <a:ext cx="5111750"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47B8F45-1EA7-41CB-9896-426BC6217F14}" type="datetimeFigureOut">
              <a:rPr lang="en-GB"/>
              <a:pPr>
                <a:defRPr/>
              </a:pPr>
              <a:t>28/10/2014</a:t>
            </a:fld>
            <a:endParaRPr lang="en-GB"/>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0B26394-22E3-4DE2-97A1-C9A6FE3C4D1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61"/>
            <a:ext cx="5486400" cy="566739"/>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endParaRPr lang="en-GB" noProof="0"/>
          </a:p>
        </p:txBody>
      </p:sp>
      <p:sp>
        <p:nvSpPr>
          <p:cNvPr id="4" name="Text Placeholder 3"/>
          <p:cNvSpPr>
            <a:spLocks noGrp="1"/>
          </p:cNvSpPr>
          <p:nvPr>
            <p:ph type="body" sz="half" idx="2"/>
          </p:nvPr>
        </p:nvSpPr>
        <p:spPr>
          <a:xfrm>
            <a:off x="1792288" y="5367599"/>
            <a:ext cx="54864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6E2D52F-3E4C-4EB5-9515-369E12987BBE}" type="datetimeFigureOut">
              <a:rPr lang="en-GB"/>
              <a:pPr>
                <a:defRPr/>
              </a:pPr>
              <a:t>28/10/2014</a:t>
            </a:fld>
            <a:endParaRPr lang="en-GB"/>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GB"/>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3B737E3-56F9-4A9B-822B-09CDB08DCB0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107287" tIns="53643" rIns="107287" bIns="53643"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107287" tIns="53643" rIns="107287" bIns="536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107287" tIns="53643" rIns="107287" bIns="53643" numCol="1" anchor="ctr" anchorCtr="0" compatLnSpc="1">
            <a:prstTxWarp prst="textNoShape">
              <a:avLst/>
            </a:prstTxWarp>
          </a:bodyPr>
          <a:lstStyle>
            <a:lvl1pPr>
              <a:defRPr sz="1400">
                <a:solidFill>
                  <a:srgbClr val="898989"/>
                </a:solidFill>
                <a:latin typeface="Calibri" pitchFamily="34" charset="0"/>
              </a:defRPr>
            </a:lvl1pPr>
          </a:lstStyle>
          <a:p>
            <a:fld id="{CD8A2157-895E-4378-9F98-ABF2E28069FC}" type="datetimeFigureOut">
              <a:rPr lang="en-GB"/>
              <a:pPr/>
              <a:t>28/10/2014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107287" tIns="53643" rIns="107287" bIns="53643" numCol="1" anchor="ctr" anchorCtr="0" compatLnSpc="1">
            <a:prstTxWarp prst="textNoShape">
              <a:avLst/>
            </a:prstTxWarp>
          </a:bodyPr>
          <a:lstStyle>
            <a:lvl1pPr algn="ctr">
              <a:defRPr sz="1400">
                <a:solidFill>
                  <a:srgbClr val="898989"/>
                </a:solidFill>
                <a:latin typeface="Calibri"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107287" tIns="53643" rIns="107287" bIns="53643" numCol="1" anchor="ctr" anchorCtr="0" compatLnSpc="1">
            <a:prstTxWarp prst="textNoShape">
              <a:avLst/>
            </a:prstTxWarp>
          </a:bodyPr>
          <a:lstStyle>
            <a:lvl1pPr algn="r">
              <a:defRPr sz="1400">
                <a:solidFill>
                  <a:srgbClr val="898989"/>
                </a:solidFill>
                <a:latin typeface="Calibri" pitchFamily="34" charset="0"/>
              </a:defRPr>
            </a:lvl1pPr>
          </a:lstStyle>
          <a:p>
            <a:fld id="{645341E3-D504-426E-85F3-96816BAF52A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1071563" rtl="0" fontAlgn="base">
        <a:spcBef>
          <a:spcPct val="0"/>
        </a:spcBef>
        <a:spcAft>
          <a:spcPct val="0"/>
        </a:spcAft>
        <a:defRPr sz="5200" kern="1200">
          <a:solidFill>
            <a:schemeClr val="tx1"/>
          </a:solidFill>
          <a:latin typeface="+mj-lt"/>
          <a:ea typeface="+mj-ea"/>
          <a:cs typeface="+mj-cs"/>
        </a:defRPr>
      </a:lvl1pPr>
      <a:lvl2pPr algn="ctr" defTabSz="1071563" rtl="0" fontAlgn="base">
        <a:spcBef>
          <a:spcPct val="0"/>
        </a:spcBef>
        <a:spcAft>
          <a:spcPct val="0"/>
        </a:spcAft>
        <a:defRPr sz="5200">
          <a:solidFill>
            <a:schemeClr val="tx1"/>
          </a:solidFill>
          <a:latin typeface="Calibri" pitchFamily="34" charset="0"/>
        </a:defRPr>
      </a:lvl2pPr>
      <a:lvl3pPr algn="ctr" defTabSz="1071563" rtl="0" fontAlgn="base">
        <a:spcBef>
          <a:spcPct val="0"/>
        </a:spcBef>
        <a:spcAft>
          <a:spcPct val="0"/>
        </a:spcAft>
        <a:defRPr sz="5200">
          <a:solidFill>
            <a:schemeClr val="tx1"/>
          </a:solidFill>
          <a:latin typeface="Calibri" pitchFamily="34" charset="0"/>
        </a:defRPr>
      </a:lvl3pPr>
      <a:lvl4pPr algn="ctr" defTabSz="1071563" rtl="0" fontAlgn="base">
        <a:spcBef>
          <a:spcPct val="0"/>
        </a:spcBef>
        <a:spcAft>
          <a:spcPct val="0"/>
        </a:spcAft>
        <a:defRPr sz="5200">
          <a:solidFill>
            <a:schemeClr val="tx1"/>
          </a:solidFill>
          <a:latin typeface="Calibri" pitchFamily="34" charset="0"/>
        </a:defRPr>
      </a:lvl4pPr>
      <a:lvl5pPr algn="ctr" defTabSz="1071563" rtl="0" fontAlgn="base">
        <a:spcBef>
          <a:spcPct val="0"/>
        </a:spcBef>
        <a:spcAft>
          <a:spcPct val="0"/>
        </a:spcAft>
        <a:defRPr sz="5200">
          <a:solidFill>
            <a:schemeClr val="tx1"/>
          </a:solidFill>
          <a:latin typeface="Calibri" pitchFamily="34" charset="0"/>
        </a:defRPr>
      </a:lvl5pPr>
      <a:lvl6pPr marL="457200" algn="ctr" defTabSz="1071563" rtl="0" fontAlgn="base">
        <a:spcBef>
          <a:spcPct val="0"/>
        </a:spcBef>
        <a:spcAft>
          <a:spcPct val="0"/>
        </a:spcAft>
        <a:defRPr sz="5200">
          <a:solidFill>
            <a:schemeClr val="tx1"/>
          </a:solidFill>
          <a:latin typeface="Calibri" pitchFamily="34" charset="0"/>
        </a:defRPr>
      </a:lvl6pPr>
      <a:lvl7pPr marL="914400" algn="ctr" defTabSz="1071563" rtl="0" fontAlgn="base">
        <a:spcBef>
          <a:spcPct val="0"/>
        </a:spcBef>
        <a:spcAft>
          <a:spcPct val="0"/>
        </a:spcAft>
        <a:defRPr sz="5200">
          <a:solidFill>
            <a:schemeClr val="tx1"/>
          </a:solidFill>
          <a:latin typeface="Calibri" pitchFamily="34" charset="0"/>
        </a:defRPr>
      </a:lvl7pPr>
      <a:lvl8pPr marL="1371600" algn="ctr" defTabSz="1071563" rtl="0" fontAlgn="base">
        <a:spcBef>
          <a:spcPct val="0"/>
        </a:spcBef>
        <a:spcAft>
          <a:spcPct val="0"/>
        </a:spcAft>
        <a:defRPr sz="5200">
          <a:solidFill>
            <a:schemeClr val="tx1"/>
          </a:solidFill>
          <a:latin typeface="Calibri" pitchFamily="34" charset="0"/>
        </a:defRPr>
      </a:lvl8pPr>
      <a:lvl9pPr marL="1828800" algn="ctr" defTabSz="1071563" rtl="0" fontAlgn="base">
        <a:spcBef>
          <a:spcPct val="0"/>
        </a:spcBef>
        <a:spcAft>
          <a:spcPct val="0"/>
        </a:spcAft>
        <a:defRPr sz="5200">
          <a:solidFill>
            <a:schemeClr val="tx1"/>
          </a:solidFill>
          <a:latin typeface="Calibri" pitchFamily="34" charset="0"/>
        </a:defRPr>
      </a:lvl9pPr>
    </p:titleStyle>
    <p:bodyStyle>
      <a:lvl1pPr marL="401638" indent="-401638" algn="l" defTabSz="1071563" rtl="0" fontAlgn="base">
        <a:spcBef>
          <a:spcPct val="20000"/>
        </a:spcBef>
        <a:spcAft>
          <a:spcPct val="0"/>
        </a:spcAft>
        <a:buFont typeface="Arial" charset="0"/>
        <a:buChar char="•"/>
        <a:defRPr sz="3800" kern="1200">
          <a:solidFill>
            <a:schemeClr val="tx1"/>
          </a:solidFill>
          <a:latin typeface="+mn-lt"/>
          <a:ea typeface="+mn-ea"/>
          <a:cs typeface="+mn-cs"/>
        </a:defRPr>
      </a:lvl1pPr>
      <a:lvl2pPr marL="871538" indent="-334963" algn="l" defTabSz="1071563" rtl="0" fontAlgn="base">
        <a:spcBef>
          <a:spcPct val="20000"/>
        </a:spcBef>
        <a:spcAft>
          <a:spcPct val="0"/>
        </a:spcAft>
        <a:buFont typeface="Arial" charset="0"/>
        <a:buChar char="–"/>
        <a:defRPr sz="3300" kern="1200">
          <a:solidFill>
            <a:schemeClr val="tx1"/>
          </a:solidFill>
          <a:latin typeface="+mn-lt"/>
          <a:ea typeface="+mn-ea"/>
          <a:cs typeface="+mn-cs"/>
        </a:defRPr>
      </a:lvl2pPr>
      <a:lvl3pPr marL="1339850" indent="-266700" algn="l" defTabSz="1071563" rtl="0" fontAlgn="base">
        <a:spcBef>
          <a:spcPct val="20000"/>
        </a:spcBef>
        <a:spcAft>
          <a:spcPct val="0"/>
        </a:spcAft>
        <a:buFont typeface="Arial" charset="0"/>
        <a:buChar char="•"/>
        <a:defRPr sz="2800" kern="1200">
          <a:solidFill>
            <a:schemeClr val="tx1"/>
          </a:solidFill>
          <a:latin typeface="+mn-lt"/>
          <a:ea typeface="+mn-ea"/>
          <a:cs typeface="+mn-cs"/>
        </a:defRPr>
      </a:lvl3pPr>
      <a:lvl4pPr marL="1876425" indent="-266700" algn="l" defTabSz="1071563" rtl="0" fontAlgn="base">
        <a:spcBef>
          <a:spcPct val="20000"/>
        </a:spcBef>
        <a:spcAft>
          <a:spcPct val="0"/>
        </a:spcAft>
        <a:buFont typeface="Arial" charset="0"/>
        <a:buChar char="–"/>
        <a:defRPr sz="2300" kern="1200">
          <a:solidFill>
            <a:schemeClr val="tx1"/>
          </a:solidFill>
          <a:latin typeface="+mn-lt"/>
          <a:ea typeface="+mn-ea"/>
          <a:cs typeface="+mn-cs"/>
        </a:defRPr>
      </a:lvl4pPr>
      <a:lvl5pPr marL="2413000" indent="-266700" algn="l" defTabSz="1071563" rtl="0" fontAlgn="base">
        <a:spcBef>
          <a:spcPct val="20000"/>
        </a:spcBef>
        <a:spcAft>
          <a:spcPct val="0"/>
        </a:spcAft>
        <a:buFont typeface="Arial"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C6A5EB89-9943-4154-BF21-8189A59FF1D3}" type="datetimeFigureOut">
              <a:rPr lang="en-US"/>
              <a:pPr>
                <a:defRPr/>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E512ABFB-FF4E-43F1-953B-443622CC1C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 y="4652963"/>
            <a:ext cx="9305925" cy="1655762"/>
          </a:xfrm>
        </p:spPr>
        <p:txBody>
          <a:bodyPr rtlCol="0">
            <a:normAutofit fontScale="92500" lnSpcReduction="10000"/>
          </a:bodyPr>
          <a:lstStyle/>
          <a:p>
            <a:pPr marL="402325" indent="-402325" algn="ctr" defTabSz="1072866" fontAlgn="auto">
              <a:spcAft>
                <a:spcPts val="0"/>
              </a:spcAft>
              <a:buFont typeface="Arial" pitchFamily="34" charset="0"/>
              <a:buChar char="•"/>
              <a:defRPr/>
            </a:pPr>
            <a:endParaRPr lang="en-US" sz="2800" b="1" dirty="0">
              <a:solidFill>
                <a:srgbClr val="F79646">
                  <a:lumMod val="50000"/>
                </a:srgbClr>
              </a:solidFill>
              <a:effectLst>
                <a:outerShdw blurRad="38100" dist="38100" dir="2700000" algn="tl">
                  <a:srgbClr val="C0C0C0"/>
                </a:outerShdw>
              </a:effectLst>
              <a:latin typeface="+mj-lt"/>
              <a:ea typeface="Verdana" pitchFamily="34" charset="0"/>
              <a:cs typeface="Verdana" pitchFamily="34" charset="0"/>
            </a:endParaRPr>
          </a:p>
          <a:p>
            <a:pPr marL="0" indent="0" algn="ctr" defTabSz="1072866" fontAlgn="auto">
              <a:spcAft>
                <a:spcPts val="0"/>
              </a:spcAft>
              <a:buFont typeface="Arial" pitchFamily="34" charset="0"/>
              <a:buNone/>
              <a:defRPr/>
            </a:pPr>
            <a:r>
              <a:rPr lang="en-US" sz="3500" dirty="0">
                <a:solidFill>
                  <a:srgbClr val="0070C0"/>
                </a:solidFill>
                <a:latin typeface="+mj-lt"/>
                <a:ea typeface="Verdana" pitchFamily="34" charset="0"/>
                <a:cs typeface="Verdana" pitchFamily="34" charset="0"/>
              </a:rPr>
              <a:t>Larisa Burakova</a:t>
            </a:r>
            <a:r>
              <a:rPr lang="et-EE" sz="3500" dirty="0">
                <a:solidFill>
                  <a:srgbClr val="0070C0"/>
                </a:solidFill>
                <a:latin typeface="+mj-lt"/>
                <a:ea typeface="Verdana" pitchFamily="34" charset="0"/>
                <a:cs typeface="Verdana" pitchFamily="34" charset="0"/>
              </a:rPr>
              <a:t>, </a:t>
            </a:r>
            <a:endParaRPr lang="et-EE" sz="3500" dirty="0" smtClean="0">
              <a:solidFill>
                <a:srgbClr val="0070C0"/>
              </a:solidFill>
              <a:latin typeface="+mj-lt"/>
              <a:ea typeface="Verdana" pitchFamily="34" charset="0"/>
              <a:cs typeface="Verdana" pitchFamily="34" charset="0"/>
            </a:endParaRPr>
          </a:p>
          <a:p>
            <a:pPr marL="0" indent="0" algn="ctr" defTabSz="1072866" fontAlgn="auto">
              <a:spcAft>
                <a:spcPts val="0"/>
              </a:spcAft>
              <a:buFont typeface="Arial" pitchFamily="34" charset="0"/>
              <a:buNone/>
              <a:defRPr/>
            </a:pPr>
            <a:r>
              <a:rPr lang="et-EE" sz="3500" dirty="0" smtClean="0">
                <a:solidFill>
                  <a:srgbClr val="0070C0"/>
                </a:solidFill>
                <a:latin typeface="+mj-lt"/>
                <a:ea typeface="Verdana" pitchFamily="34" charset="0"/>
                <a:cs typeface="Verdana" pitchFamily="34" charset="0"/>
              </a:rPr>
              <a:t>Housing and Land Management Unit</a:t>
            </a:r>
          </a:p>
          <a:p>
            <a:pPr marL="402325" indent="-402325" algn="ctr" defTabSz="1072866" fontAlgn="auto">
              <a:spcAft>
                <a:spcPts val="0"/>
              </a:spcAft>
              <a:buFont typeface="Arial" pitchFamily="34" charset="0"/>
              <a:buChar char="•"/>
              <a:defRPr/>
            </a:pPr>
            <a:endParaRPr lang="et-EE" sz="4400" b="1" dirty="0">
              <a:solidFill>
                <a:srgbClr val="0070C0"/>
              </a:solidFill>
              <a:effectLst>
                <a:outerShdw blurRad="38100" dist="38100" dir="2700000" algn="tl">
                  <a:srgbClr val="C0C0C0"/>
                </a:outerShdw>
              </a:effectLst>
              <a:latin typeface="+mj-lt"/>
              <a:ea typeface="Verdana" pitchFamily="34" charset="0"/>
              <a:cs typeface="Verdana" pitchFamily="34" charset="0"/>
            </a:endParaRPr>
          </a:p>
        </p:txBody>
      </p:sp>
      <p:sp>
        <p:nvSpPr>
          <p:cNvPr id="33794" name="Title 3"/>
          <p:cNvSpPr>
            <a:spLocks noGrp="1"/>
          </p:cNvSpPr>
          <p:nvPr>
            <p:ph type="title"/>
          </p:nvPr>
        </p:nvSpPr>
        <p:spPr>
          <a:xfrm>
            <a:off x="0" y="2708275"/>
            <a:ext cx="9144000" cy="1143000"/>
          </a:xfrm>
        </p:spPr>
        <p:txBody>
          <a:bodyPr/>
          <a:lstStyle/>
          <a:p>
            <a:r>
              <a:rPr lang="en-GB" sz="4000" b="1" smtClean="0">
                <a:solidFill>
                  <a:srgbClr val="002060"/>
                </a:solidFill>
              </a:rPr>
              <a:t>Activities of the UNECE Committee on Housing and Land Management </a:t>
            </a:r>
            <a:br>
              <a:rPr lang="en-GB" sz="4000" b="1" smtClean="0">
                <a:solidFill>
                  <a:srgbClr val="002060"/>
                </a:solidFill>
              </a:rPr>
            </a:br>
            <a:r>
              <a:rPr lang="en-GB" sz="4000" b="1" smtClean="0">
                <a:solidFill>
                  <a:srgbClr val="002060"/>
                </a:solidFill>
              </a:rPr>
              <a:t>in energy efficiency in housing</a:t>
            </a:r>
          </a:p>
        </p:txBody>
      </p:sp>
      <p:pic>
        <p:nvPicPr>
          <p:cNvPr id="33795" name="Picture 1"/>
          <p:cNvPicPr>
            <a:picLocks noChangeAspect="1"/>
          </p:cNvPicPr>
          <p:nvPr/>
        </p:nvPicPr>
        <p:blipFill>
          <a:blip r:embed="rId3"/>
          <a:srcRect/>
          <a:stretch>
            <a:fillRect/>
          </a:stretch>
        </p:blipFill>
        <p:spPr bwMode="auto">
          <a:xfrm>
            <a:off x="827088" y="620713"/>
            <a:ext cx="1225550" cy="1223962"/>
          </a:xfrm>
          <a:prstGeom prst="rect">
            <a:avLst/>
          </a:prstGeom>
          <a:noFill/>
          <a:ln w="9525">
            <a:noFill/>
            <a:miter lim="800000"/>
            <a:headEnd/>
            <a:tailEnd/>
          </a:ln>
        </p:spPr>
      </p:pic>
      <p:pic>
        <p:nvPicPr>
          <p:cNvPr id="33796" name="Picture 2"/>
          <p:cNvPicPr>
            <a:picLocks noChangeAspect="1" noChangeArrowheads="1"/>
          </p:cNvPicPr>
          <p:nvPr/>
        </p:nvPicPr>
        <p:blipFill>
          <a:blip r:embed="rId4"/>
          <a:srcRect/>
          <a:stretch>
            <a:fillRect/>
          </a:stretch>
        </p:blipFill>
        <p:spPr bwMode="auto">
          <a:xfrm>
            <a:off x="6794500" y="703263"/>
            <a:ext cx="1143000" cy="1141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757238" y="115888"/>
            <a:ext cx="9901238" cy="1143000"/>
          </a:xfrm>
        </p:spPr>
        <p:txBody>
          <a:bodyPr/>
          <a:lstStyle/>
          <a:p>
            <a:r>
              <a:rPr lang="fr-CH" sz="2700" b="1" smtClean="0">
                <a:solidFill>
                  <a:srgbClr val="002060"/>
                </a:solidFill>
              </a:rPr>
              <a:t>Planned activities – </a:t>
            </a:r>
            <a:r>
              <a:rPr lang="en-GB" sz="2700" b="1" smtClean="0">
                <a:solidFill>
                  <a:srgbClr val="002060"/>
                </a:solidFill>
              </a:rPr>
              <a:t>a study on building codes and </a:t>
            </a:r>
            <a:br>
              <a:rPr lang="en-GB" sz="2700" b="1" smtClean="0">
                <a:solidFill>
                  <a:srgbClr val="002060"/>
                </a:solidFill>
              </a:rPr>
            </a:br>
            <a:r>
              <a:rPr lang="en-GB" sz="2700" b="1" smtClean="0">
                <a:solidFill>
                  <a:srgbClr val="002060"/>
                </a:solidFill>
              </a:rPr>
              <a:t>standards with a focus on energy efficiency</a:t>
            </a:r>
            <a:r>
              <a:rPr lang="fr-CH" sz="4000" b="1" u="sng" smtClean="0">
                <a:solidFill>
                  <a:srgbClr val="002060"/>
                </a:solidFill>
              </a:rPr>
              <a:t> </a:t>
            </a:r>
            <a:endParaRPr lang="en-GB" sz="4000" b="1" u="sng" smtClean="0">
              <a:solidFill>
                <a:srgbClr val="002060"/>
              </a:solidFill>
            </a:endParaRPr>
          </a:p>
        </p:txBody>
      </p:sp>
      <p:sp>
        <p:nvSpPr>
          <p:cNvPr id="46082" name="Content Placeholder 2"/>
          <p:cNvSpPr>
            <a:spLocks noGrp="1"/>
          </p:cNvSpPr>
          <p:nvPr>
            <p:ph idx="1"/>
          </p:nvPr>
        </p:nvSpPr>
        <p:spPr>
          <a:xfrm>
            <a:off x="66675" y="1400175"/>
            <a:ext cx="9077325" cy="3489325"/>
          </a:xfrm>
        </p:spPr>
        <p:txBody>
          <a:bodyPr/>
          <a:lstStyle/>
          <a:p>
            <a:endParaRPr lang="en-GB" sz="500" b="1" smtClean="0">
              <a:solidFill>
                <a:srgbClr val="002060"/>
              </a:solidFill>
            </a:endParaRPr>
          </a:p>
          <a:p>
            <a:r>
              <a:rPr lang="en-GB" sz="2400" b="1" smtClean="0">
                <a:solidFill>
                  <a:srgbClr val="002060"/>
                </a:solidFill>
              </a:rPr>
              <a:t>A proposal for developing a study on standards (ECE/HBP/2014/4), which has been adopted by the 75</a:t>
            </a:r>
            <a:r>
              <a:rPr lang="en-GB" sz="2400" b="1" baseline="30000" smtClean="0">
                <a:solidFill>
                  <a:srgbClr val="002060"/>
                </a:solidFill>
              </a:rPr>
              <a:t>th</a:t>
            </a:r>
            <a:r>
              <a:rPr lang="en-GB" sz="2400" b="1" smtClean="0">
                <a:solidFill>
                  <a:srgbClr val="002060"/>
                </a:solidFill>
              </a:rPr>
              <a:t> session of the Committee </a:t>
            </a:r>
          </a:p>
          <a:p>
            <a:endParaRPr lang="en-GB" sz="500" b="1" smtClean="0">
              <a:solidFill>
                <a:srgbClr val="002060"/>
              </a:solidFill>
            </a:endParaRPr>
          </a:p>
          <a:p>
            <a:r>
              <a:rPr lang="en-GB" sz="2400" b="1" smtClean="0">
                <a:solidFill>
                  <a:srgbClr val="002060"/>
                </a:solidFill>
              </a:rPr>
              <a:t>Establishment of  a UNECE  Task Force (as an informal network of experts) on building codes and standards related to energy efficiency in buildings, including manufacturing of building materials and energy performance requirements </a:t>
            </a:r>
            <a:endParaRPr lang="fr-CH" sz="2400" b="1" smtClean="0">
              <a:solidFill>
                <a:srgbClr val="002060"/>
              </a:solidFill>
            </a:endParaRPr>
          </a:p>
        </p:txBody>
      </p:sp>
      <p:sp>
        <p:nvSpPr>
          <p:cNvPr id="4" name="Slide Number Placeholder 3"/>
          <p:cNvSpPr>
            <a:spLocks noGrp="1"/>
          </p:cNvSpPr>
          <p:nvPr>
            <p:ph type="sldNum" sz="quarter" idx="12"/>
          </p:nvPr>
        </p:nvSpPr>
        <p:spPr/>
        <p:txBody>
          <a:bodyPr/>
          <a:lstStyle/>
          <a:p>
            <a:pPr>
              <a:defRPr/>
            </a:pPr>
            <a:fld id="{8C478A91-BEE8-4D81-B425-014A544BB7B1}" type="slidenum">
              <a:rPr lang="en-GB">
                <a:solidFill>
                  <a:schemeClr val="tx1">
                    <a:tint val="75000"/>
                  </a:schemeClr>
                </a:solidFill>
              </a:rPr>
              <a:pPr>
                <a:defRPr/>
              </a:pPr>
              <a:t>10</a:t>
            </a:fld>
            <a:endParaRPr lang="en-GB" dirty="0">
              <a:solidFill>
                <a:schemeClr val="tx1">
                  <a:tint val="75000"/>
                </a:schemeClr>
              </a:solidFill>
            </a:endParaRPr>
          </a:p>
        </p:txBody>
      </p:sp>
      <p:pic>
        <p:nvPicPr>
          <p:cNvPr id="46084" name="Picture 4"/>
          <p:cNvPicPr>
            <a:picLocks noChangeAspect="1" noChangeArrowheads="1"/>
          </p:cNvPicPr>
          <p:nvPr/>
        </p:nvPicPr>
        <p:blipFill>
          <a:blip r:embed="rId3"/>
          <a:srcRect/>
          <a:stretch>
            <a:fillRect/>
          </a:stretch>
        </p:blipFill>
        <p:spPr bwMode="auto">
          <a:xfrm>
            <a:off x="5345113" y="4005263"/>
            <a:ext cx="3810000"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757238" y="115888"/>
            <a:ext cx="9901238" cy="1143000"/>
          </a:xfrm>
        </p:spPr>
        <p:txBody>
          <a:bodyPr/>
          <a:lstStyle/>
          <a:p>
            <a:r>
              <a:rPr lang="fr-CH" sz="2700" b="1" smtClean="0">
                <a:solidFill>
                  <a:srgbClr val="002060"/>
                </a:solidFill>
              </a:rPr>
              <a:t>Expected outcome of the</a:t>
            </a:r>
            <a:r>
              <a:rPr lang="en-GB" sz="2700" b="1" smtClean="0">
                <a:solidFill>
                  <a:srgbClr val="002060"/>
                </a:solidFill>
              </a:rPr>
              <a:t> study on building codes and </a:t>
            </a:r>
            <a:br>
              <a:rPr lang="en-GB" sz="2700" b="1" smtClean="0">
                <a:solidFill>
                  <a:srgbClr val="002060"/>
                </a:solidFill>
              </a:rPr>
            </a:br>
            <a:r>
              <a:rPr lang="en-GB" sz="2700" b="1" smtClean="0">
                <a:solidFill>
                  <a:srgbClr val="002060"/>
                </a:solidFill>
              </a:rPr>
              <a:t>standards with a focus on energy efficiency</a:t>
            </a:r>
            <a:r>
              <a:rPr lang="fr-CH" sz="4000" b="1" u="sng" smtClean="0">
                <a:solidFill>
                  <a:srgbClr val="002060"/>
                </a:solidFill>
              </a:rPr>
              <a:t> </a:t>
            </a:r>
            <a:endParaRPr lang="en-GB" sz="4000" b="1" u="sng" smtClean="0">
              <a:solidFill>
                <a:srgbClr val="002060"/>
              </a:solidFill>
            </a:endParaRPr>
          </a:p>
        </p:txBody>
      </p:sp>
      <p:sp>
        <p:nvSpPr>
          <p:cNvPr id="48130" name="Content Placeholder 2"/>
          <p:cNvSpPr>
            <a:spLocks noGrp="1"/>
          </p:cNvSpPr>
          <p:nvPr>
            <p:ph idx="1"/>
          </p:nvPr>
        </p:nvSpPr>
        <p:spPr>
          <a:xfrm>
            <a:off x="66675" y="1400175"/>
            <a:ext cx="9077325" cy="3489325"/>
          </a:xfrm>
        </p:spPr>
        <p:txBody>
          <a:bodyPr/>
          <a:lstStyle/>
          <a:p>
            <a:endParaRPr lang="en-GB" sz="500" b="1" smtClean="0">
              <a:solidFill>
                <a:srgbClr val="002060"/>
              </a:solidFill>
            </a:endParaRPr>
          </a:p>
          <a:p>
            <a:r>
              <a:rPr lang="en-GB" sz="2400" b="1" smtClean="0">
                <a:solidFill>
                  <a:srgbClr val="002060"/>
                </a:solidFill>
              </a:rPr>
              <a:t>The launching of work on standards for energy efficiency in buildings, to include at least one standard that is also related to the use of building materials </a:t>
            </a:r>
          </a:p>
          <a:p>
            <a:endParaRPr lang="en-GB" sz="400" b="1" smtClean="0">
              <a:solidFill>
                <a:srgbClr val="002060"/>
              </a:solidFill>
            </a:endParaRPr>
          </a:p>
          <a:p>
            <a:r>
              <a:rPr lang="en-GB" sz="2400" b="1" smtClean="0">
                <a:solidFill>
                  <a:srgbClr val="002060"/>
                </a:solidFill>
              </a:rPr>
              <a:t>The identification of other possible standards for sustainable buildings, beyond energy efficiency, and as identified by the expert group. These could include standards for the resilience of buildings to natural disasters and other construction codes to support smart cities, healthy and barrier-free housing.  </a:t>
            </a:r>
            <a:endParaRPr lang="fr-CH" sz="2400" b="1" smtClean="0">
              <a:solidFill>
                <a:srgbClr val="002060"/>
              </a:solidFill>
            </a:endParaRPr>
          </a:p>
        </p:txBody>
      </p:sp>
      <p:sp>
        <p:nvSpPr>
          <p:cNvPr id="4" name="Slide Number Placeholder 3"/>
          <p:cNvSpPr>
            <a:spLocks noGrp="1"/>
          </p:cNvSpPr>
          <p:nvPr>
            <p:ph type="sldNum" sz="quarter" idx="12"/>
          </p:nvPr>
        </p:nvSpPr>
        <p:spPr/>
        <p:txBody>
          <a:bodyPr/>
          <a:lstStyle/>
          <a:p>
            <a:pPr>
              <a:defRPr/>
            </a:pPr>
            <a:fld id="{EBB0975F-6FC1-4F1B-8332-06EE50AA6D0F}" type="slidenum">
              <a:rPr lang="en-GB">
                <a:solidFill>
                  <a:schemeClr val="tx1">
                    <a:tint val="75000"/>
                  </a:schemeClr>
                </a:solidFill>
              </a:rPr>
              <a:pPr>
                <a:defRPr/>
              </a:pPr>
              <a:t>11</a:t>
            </a:fld>
            <a:endParaRPr lang="en-GB" dirty="0">
              <a:solidFill>
                <a:schemeClr val="tx1">
                  <a:tint val="75000"/>
                </a:schemeClr>
              </a:solidFill>
            </a:endParaRPr>
          </a:p>
        </p:txBody>
      </p:sp>
      <p:pic>
        <p:nvPicPr>
          <p:cNvPr id="48132" name="Picture 2"/>
          <p:cNvPicPr>
            <a:picLocks noChangeAspect="1" noChangeArrowheads="1"/>
          </p:cNvPicPr>
          <p:nvPr/>
        </p:nvPicPr>
        <p:blipFill>
          <a:blip r:embed="rId3"/>
          <a:srcRect/>
          <a:stretch>
            <a:fillRect/>
          </a:stretch>
        </p:blipFill>
        <p:spPr bwMode="auto">
          <a:xfrm>
            <a:off x="7108825" y="4724400"/>
            <a:ext cx="1966913" cy="215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438" y="274638"/>
            <a:ext cx="6202362" cy="1143000"/>
          </a:xfrm>
        </p:spPr>
        <p:txBody>
          <a:bodyPr rtlCol="0">
            <a:normAutofit fontScale="90000"/>
          </a:bodyPr>
          <a:lstStyle/>
          <a:p>
            <a:pPr algn="r" defTabSz="1072866" fontAlgn="auto">
              <a:spcAft>
                <a:spcPts val="0"/>
              </a:spcAft>
              <a:defRPr/>
            </a:pPr>
            <a:r>
              <a:rPr lang="en-GB" b="1" dirty="0" smtClean="0">
                <a:solidFill>
                  <a:srgbClr val="002060"/>
                </a:solidFill>
              </a:rPr>
              <a:t>Energy efficiency steps</a:t>
            </a:r>
            <a:endParaRPr lang="en-GB" b="1" dirty="0">
              <a:solidFill>
                <a:srgbClr val="002060"/>
              </a:solidFill>
            </a:endParaRPr>
          </a:p>
        </p:txBody>
      </p:sp>
      <p:sp>
        <p:nvSpPr>
          <p:cNvPr id="31" name="Slide Number Placeholder 30"/>
          <p:cNvSpPr>
            <a:spLocks noGrp="1"/>
          </p:cNvSpPr>
          <p:nvPr>
            <p:ph type="sldNum" sz="quarter" idx="12"/>
          </p:nvPr>
        </p:nvSpPr>
        <p:spPr>
          <a:xfrm>
            <a:off x="8388350" y="6356350"/>
            <a:ext cx="298450" cy="365125"/>
          </a:xfrm>
        </p:spPr>
        <p:txBody>
          <a:bodyPr/>
          <a:lstStyle/>
          <a:p>
            <a:pPr>
              <a:defRPr/>
            </a:pPr>
            <a:fld id="{73BA2181-67C5-45BF-B01A-EDEF294C3133}" type="slidenum">
              <a:rPr lang="en-GB">
                <a:solidFill>
                  <a:schemeClr val="tx1">
                    <a:tint val="75000"/>
                  </a:schemeClr>
                </a:solidFill>
              </a:rPr>
              <a:pPr>
                <a:defRPr/>
              </a:pPr>
              <a:t>2</a:t>
            </a:fld>
            <a:endParaRPr lang="en-GB">
              <a:solidFill>
                <a:schemeClr val="tx1">
                  <a:tint val="75000"/>
                </a:schemeClr>
              </a:solidFill>
            </a:endParaRPr>
          </a:p>
        </p:txBody>
      </p:sp>
      <p:pic>
        <p:nvPicPr>
          <p:cNvPr id="2050" name="Picture 2"/>
          <p:cNvPicPr>
            <a:picLocks noChangeAspect="1" noChangeArrowheads="1"/>
          </p:cNvPicPr>
          <p:nvPr/>
        </p:nvPicPr>
        <p:blipFill>
          <a:blip r:embed="rId3"/>
          <a:srcRect/>
          <a:stretch>
            <a:fillRect/>
          </a:stretch>
        </p:blipFill>
        <p:spPr bwMode="auto">
          <a:xfrm>
            <a:off x="684213" y="1589088"/>
            <a:ext cx="1344612" cy="2058987"/>
          </a:xfrm>
          <a:prstGeom prst="rect">
            <a:avLst/>
          </a:prstGeom>
          <a:noFill/>
          <a:ln w="9525">
            <a:noFill/>
            <a:miter lim="800000"/>
            <a:headEnd/>
            <a:tailEnd/>
          </a:ln>
        </p:spPr>
      </p:pic>
      <p:sp>
        <p:nvSpPr>
          <p:cNvPr id="4" name="TextBox 3"/>
          <p:cNvSpPr txBox="1">
            <a:spLocks noChangeArrowheads="1"/>
          </p:cNvSpPr>
          <p:nvPr/>
        </p:nvSpPr>
        <p:spPr bwMode="auto">
          <a:xfrm>
            <a:off x="822325" y="1125538"/>
            <a:ext cx="1066800" cy="368300"/>
          </a:xfrm>
          <a:prstGeom prst="rect">
            <a:avLst/>
          </a:prstGeom>
          <a:noFill/>
          <a:ln w="9525">
            <a:noFill/>
            <a:miter lim="800000"/>
            <a:headEnd/>
            <a:tailEnd/>
          </a:ln>
        </p:spPr>
        <p:txBody>
          <a:bodyPr>
            <a:spAutoFit/>
          </a:bodyPr>
          <a:lstStyle/>
          <a:p>
            <a:r>
              <a:rPr lang="fr-CH">
                <a:latin typeface="Calibri" pitchFamily="34" charset="0"/>
              </a:rPr>
              <a:t>2009</a:t>
            </a:r>
            <a:endParaRPr lang="en-GB">
              <a:latin typeface="Calibri" pitchFamily="34" charset="0"/>
            </a:endParaRPr>
          </a:p>
        </p:txBody>
      </p:sp>
      <p:sp>
        <p:nvSpPr>
          <p:cNvPr id="5" name="Right Arrow 4"/>
          <p:cNvSpPr/>
          <p:nvPr/>
        </p:nvSpPr>
        <p:spPr>
          <a:xfrm>
            <a:off x="2028825" y="2751138"/>
            <a:ext cx="971550" cy="431800"/>
          </a:xfrm>
          <a:prstGeom prst="righ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051" name="Picture 3"/>
          <p:cNvPicPr>
            <a:picLocks noChangeAspect="1" noChangeArrowheads="1"/>
          </p:cNvPicPr>
          <p:nvPr/>
        </p:nvPicPr>
        <p:blipFill>
          <a:blip r:embed="rId4"/>
          <a:srcRect/>
          <a:stretch>
            <a:fillRect/>
          </a:stretch>
        </p:blipFill>
        <p:spPr bwMode="auto">
          <a:xfrm>
            <a:off x="3000375" y="2276475"/>
            <a:ext cx="1239838" cy="1743075"/>
          </a:xfrm>
          <a:prstGeom prst="rect">
            <a:avLst/>
          </a:prstGeom>
          <a:noFill/>
          <a:ln w="9525">
            <a:noFill/>
            <a:miter lim="800000"/>
            <a:headEnd/>
            <a:tailEnd/>
          </a:ln>
        </p:spPr>
      </p:pic>
      <p:sp>
        <p:nvSpPr>
          <p:cNvPr id="8" name="TextBox 7"/>
          <p:cNvSpPr txBox="1">
            <a:spLocks noChangeArrowheads="1"/>
          </p:cNvSpPr>
          <p:nvPr/>
        </p:nvSpPr>
        <p:spPr bwMode="auto">
          <a:xfrm>
            <a:off x="3062288" y="1746250"/>
            <a:ext cx="1066800" cy="369888"/>
          </a:xfrm>
          <a:prstGeom prst="rect">
            <a:avLst/>
          </a:prstGeom>
          <a:noFill/>
          <a:ln w="9525">
            <a:noFill/>
            <a:miter lim="800000"/>
            <a:headEnd/>
            <a:tailEnd/>
          </a:ln>
        </p:spPr>
        <p:txBody>
          <a:bodyPr>
            <a:spAutoFit/>
          </a:bodyPr>
          <a:lstStyle/>
          <a:p>
            <a:r>
              <a:rPr lang="fr-CH">
                <a:latin typeface="Calibri" pitchFamily="34" charset="0"/>
              </a:rPr>
              <a:t>2010</a:t>
            </a:r>
            <a:endParaRPr lang="en-GB">
              <a:latin typeface="Calibri" pitchFamily="34" charset="0"/>
            </a:endParaRPr>
          </a:p>
        </p:txBody>
      </p:sp>
      <p:sp>
        <p:nvSpPr>
          <p:cNvPr id="6" name="TextBox 5"/>
          <p:cNvSpPr txBox="1"/>
          <p:nvPr/>
        </p:nvSpPr>
        <p:spPr>
          <a:xfrm>
            <a:off x="2843213" y="5373688"/>
            <a:ext cx="2749550" cy="646112"/>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fr-CH" dirty="0">
                <a:latin typeface="+mn-lt"/>
                <a:cs typeface="+mn-cs"/>
              </a:rPr>
              <a:t>- </a:t>
            </a:r>
            <a:r>
              <a:rPr lang="fr-CH" b="1" dirty="0">
                <a:solidFill>
                  <a:schemeClr val="tx2">
                    <a:lumMod val="75000"/>
                  </a:schemeClr>
                </a:solidFill>
                <a:latin typeface="+mn-lt"/>
                <a:cs typeface="+mn-cs"/>
              </a:rPr>
              <a:t>Regional workshops </a:t>
            </a:r>
            <a:r>
              <a:rPr lang="fr-CH" dirty="0">
                <a:solidFill>
                  <a:schemeClr val="tx2">
                    <a:lumMod val="75000"/>
                  </a:schemeClr>
                </a:solidFill>
                <a:latin typeface="+mn-lt"/>
                <a:cs typeface="+mn-cs"/>
              </a:rPr>
              <a:t>Minsk (2011), Tbilisi (2013)</a:t>
            </a:r>
          </a:p>
        </p:txBody>
      </p:sp>
      <p:pic>
        <p:nvPicPr>
          <p:cNvPr id="2053" name="Picture 5"/>
          <p:cNvPicPr>
            <a:picLocks noChangeAspect="1" noChangeArrowheads="1"/>
          </p:cNvPicPr>
          <p:nvPr/>
        </p:nvPicPr>
        <p:blipFill>
          <a:blip r:embed="rId5"/>
          <a:srcRect/>
          <a:stretch>
            <a:fillRect/>
          </a:stretch>
        </p:blipFill>
        <p:spPr bwMode="auto">
          <a:xfrm>
            <a:off x="5219700" y="2617788"/>
            <a:ext cx="995363" cy="1409700"/>
          </a:xfrm>
          <a:prstGeom prst="rect">
            <a:avLst/>
          </a:prstGeom>
          <a:noFill/>
          <a:ln w="9525">
            <a:noFill/>
            <a:miter lim="800000"/>
            <a:headEnd/>
            <a:tailEnd/>
          </a:ln>
        </p:spPr>
      </p:pic>
      <p:sp>
        <p:nvSpPr>
          <p:cNvPr id="14" name="TextBox 13"/>
          <p:cNvSpPr txBox="1">
            <a:spLocks noChangeArrowheads="1"/>
          </p:cNvSpPr>
          <p:nvPr/>
        </p:nvSpPr>
        <p:spPr bwMode="auto">
          <a:xfrm>
            <a:off x="5208588" y="2063750"/>
            <a:ext cx="1066800" cy="369888"/>
          </a:xfrm>
          <a:prstGeom prst="rect">
            <a:avLst/>
          </a:prstGeom>
          <a:noFill/>
          <a:ln w="9525">
            <a:noFill/>
            <a:miter lim="800000"/>
            <a:headEnd/>
            <a:tailEnd/>
          </a:ln>
        </p:spPr>
        <p:txBody>
          <a:bodyPr>
            <a:spAutoFit/>
          </a:bodyPr>
          <a:lstStyle/>
          <a:p>
            <a:r>
              <a:rPr lang="fr-CH">
                <a:latin typeface="Calibri" pitchFamily="34" charset="0"/>
              </a:rPr>
              <a:t>2011</a:t>
            </a:r>
            <a:endParaRPr lang="en-GB">
              <a:latin typeface="Calibri" pitchFamily="34" charset="0"/>
            </a:endParaRPr>
          </a:p>
        </p:txBody>
      </p:sp>
      <p:sp>
        <p:nvSpPr>
          <p:cNvPr id="17" name="TextBox 16"/>
          <p:cNvSpPr txBox="1">
            <a:spLocks noChangeArrowheads="1"/>
          </p:cNvSpPr>
          <p:nvPr/>
        </p:nvSpPr>
        <p:spPr bwMode="auto">
          <a:xfrm>
            <a:off x="7667625" y="2492375"/>
            <a:ext cx="1066800" cy="369888"/>
          </a:xfrm>
          <a:prstGeom prst="rect">
            <a:avLst/>
          </a:prstGeom>
          <a:noFill/>
          <a:ln w="9525">
            <a:noFill/>
            <a:miter lim="800000"/>
            <a:headEnd/>
            <a:tailEnd/>
          </a:ln>
        </p:spPr>
        <p:txBody>
          <a:bodyPr>
            <a:spAutoFit/>
          </a:bodyPr>
          <a:lstStyle/>
          <a:p>
            <a:r>
              <a:rPr lang="fr-CH">
                <a:latin typeface="Calibri" pitchFamily="34" charset="0"/>
              </a:rPr>
              <a:t>2013</a:t>
            </a:r>
            <a:endParaRPr lang="en-GB">
              <a:latin typeface="Calibri" pitchFamily="34" charset="0"/>
            </a:endParaRPr>
          </a:p>
        </p:txBody>
      </p:sp>
      <p:sp>
        <p:nvSpPr>
          <p:cNvPr id="18" name="Bent Arrow 17"/>
          <p:cNvSpPr/>
          <p:nvPr/>
        </p:nvSpPr>
        <p:spPr>
          <a:xfrm rot="5400000">
            <a:off x="5551488" y="1001712"/>
            <a:ext cx="820738" cy="3554413"/>
          </a:xfrm>
          <a:prstGeom prst="bentArrow">
            <a:avLst>
              <a:gd name="adj1" fmla="val 26753"/>
              <a:gd name="adj2" fmla="val 26861"/>
              <a:gd name="adj3" fmla="val 19864"/>
              <a:gd name="adj4" fmla="val 42038"/>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23" name="Right Arrow 22"/>
          <p:cNvSpPr/>
          <p:nvPr/>
        </p:nvSpPr>
        <p:spPr>
          <a:xfrm>
            <a:off x="4184650" y="3263900"/>
            <a:ext cx="1035050" cy="431800"/>
          </a:xfrm>
          <a:prstGeom prst="righ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Curved Right Arrow 18"/>
          <p:cNvSpPr/>
          <p:nvPr/>
        </p:nvSpPr>
        <p:spPr>
          <a:xfrm>
            <a:off x="2339975" y="3357563"/>
            <a:ext cx="660400" cy="2374900"/>
          </a:xfrm>
          <a:prstGeom prst="curvedRigh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25" name="TextBox 24"/>
          <p:cNvSpPr txBox="1"/>
          <p:nvPr/>
        </p:nvSpPr>
        <p:spPr>
          <a:xfrm>
            <a:off x="962025" y="3705225"/>
            <a:ext cx="1233488" cy="646113"/>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fr-CH" b="1" dirty="0">
                <a:solidFill>
                  <a:schemeClr val="tx2">
                    <a:lumMod val="75000"/>
                  </a:schemeClr>
                </a:solidFill>
                <a:latin typeface="+mn-lt"/>
                <a:cs typeface="+mn-cs"/>
              </a:rPr>
              <a:t>Green Homes</a:t>
            </a:r>
            <a:endParaRPr lang="en-GB" dirty="0">
              <a:solidFill>
                <a:schemeClr val="tx2">
                  <a:lumMod val="75000"/>
                </a:schemeClr>
              </a:solidFill>
              <a:latin typeface="+mn-lt"/>
              <a:cs typeface="+mn-cs"/>
            </a:endParaRPr>
          </a:p>
        </p:txBody>
      </p:sp>
      <p:sp>
        <p:nvSpPr>
          <p:cNvPr id="26" name="TextBox 25"/>
          <p:cNvSpPr txBox="1"/>
          <p:nvPr/>
        </p:nvSpPr>
        <p:spPr>
          <a:xfrm>
            <a:off x="3000375" y="4100513"/>
            <a:ext cx="1593850" cy="307975"/>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fr-CH" sz="1400" b="1" dirty="0">
                <a:solidFill>
                  <a:schemeClr val="tx2">
                    <a:lumMod val="75000"/>
                  </a:schemeClr>
                </a:solidFill>
                <a:latin typeface="+mn-lt"/>
                <a:cs typeface="+mn-cs"/>
              </a:rPr>
              <a:t>UNECE Action Plan</a:t>
            </a:r>
            <a:endParaRPr lang="en-GB" sz="1400" dirty="0">
              <a:solidFill>
                <a:schemeClr val="tx2">
                  <a:lumMod val="75000"/>
                </a:schemeClr>
              </a:solidFill>
              <a:latin typeface="+mn-lt"/>
              <a:cs typeface="+mn-cs"/>
            </a:endParaRPr>
          </a:p>
        </p:txBody>
      </p:sp>
      <p:sp>
        <p:nvSpPr>
          <p:cNvPr id="27" name="TextBox 26"/>
          <p:cNvSpPr txBox="1"/>
          <p:nvPr/>
        </p:nvSpPr>
        <p:spPr>
          <a:xfrm>
            <a:off x="5224463" y="4075113"/>
            <a:ext cx="1622425" cy="307975"/>
          </a:xfrm>
          <a:prstGeom prst="rect">
            <a:avLst/>
          </a:prstGeom>
          <a:solidFill>
            <a:schemeClr val="accent5">
              <a:lumMod val="40000"/>
              <a:lumOff val="60000"/>
            </a:schemeClr>
          </a:solidFill>
        </p:spPr>
        <p:txBody>
          <a:bodyPr lIns="36000" rIns="36000">
            <a:spAutoFit/>
          </a:bodyPr>
          <a:lstStyle/>
          <a:p>
            <a:pPr fontAlgn="auto">
              <a:spcBef>
                <a:spcPts val="0"/>
              </a:spcBef>
              <a:spcAft>
                <a:spcPts val="0"/>
              </a:spcAft>
              <a:defRPr/>
            </a:pPr>
            <a:r>
              <a:rPr lang="fr-CH" sz="1400" b="1" dirty="0">
                <a:solidFill>
                  <a:schemeClr val="tx2">
                    <a:lumMod val="75000"/>
                  </a:schemeClr>
                </a:solidFill>
                <a:latin typeface="+mn-lt"/>
                <a:cs typeface="+mn-cs"/>
              </a:rPr>
              <a:t>National Action Plan</a:t>
            </a:r>
            <a:endParaRPr lang="en-GB" sz="1400" dirty="0">
              <a:solidFill>
                <a:schemeClr val="tx2">
                  <a:lumMod val="75000"/>
                </a:schemeClr>
              </a:solidFill>
              <a:latin typeface="+mn-lt"/>
              <a:cs typeface="+mn-cs"/>
            </a:endParaRPr>
          </a:p>
        </p:txBody>
      </p:sp>
      <p:sp>
        <p:nvSpPr>
          <p:cNvPr id="28" name="TextBox 27"/>
          <p:cNvSpPr txBox="1"/>
          <p:nvPr/>
        </p:nvSpPr>
        <p:spPr>
          <a:xfrm>
            <a:off x="2843213" y="6092825"/>
            <a:ext cx="2376487" cy="369888"/>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fr-CH" dirty="0">
                <a:solidFill>
                  <a:schemeClr val="tx2">
                    <a:lumMod val="75000"/>
                  </a:schemeClr>
                </a:solidFill>
                <a:latin typeface="+mn-lt"/>
                <a:cs typeface="+mn-cs"/>
              </a:rPr>
              <a:t>- </a:t>
            </a:r>
            <a:r>
              <a:rPr lang="fr-CH" b="1" dirty="0">
                <a:solidFill>
                  <a:schemeClr val="tx2">
                    <a:lumMod val="75000"/>
                  </a:schemeClr>
                </a:solidFill>
                <a:latin typeface="+mn-lt"/>
                <a:cs typeface="+mn-cs"/>
              </a:rPr>
              <a:t>National workshops</a:t>
            </a:r>
            <a:endParaRPr lang="en-GB" dirty="0">
              <a:solidFill>
                <a:schemeClr val="tx2">
                  <a:lumMod val="75000"/>
                </a:schemeClr>
              </a:solidFill>
              <a:latin typeface="+mn-lt"/>
              <a:cs typeface="+mn-cs"/>
            </a:endParaRPr>
          </a:p>
        </p:txBody>
      </p:sp>
      <p:sp>
        <p:nvSpPr>
          <p:cNvPr id="29" name="TextBox 28"/>
          <p:cNvSpPr txBox="1"/>
          <p:nvPr/>
        </p:nvSpPr>
        <p:spPr>
          <a:xfrm>
            <a:off x="6156325" y="5116513"/>
            <a:ext cx="2376488" cy="646112"/>
          </a:xfrm>
          <a:prstGeom prst="rect">
            <a:avLst/>
          </a:prstGeom>
          <a:solidFill>
            <a:srgbClr val="4AABC6"/>
          </a:solidFill>
        </p:spPr>
        <p:txBody>
          <a:bodyPr>
            <a:spAutoFit/>
          </a:bodyPr>
          <a:lstStyle/>
          <a:p>
            <a:pPr fontAlgn="auto">
              <a:spcBef>
                <a:spcPts val="0"/>
              </a:spcBef>
              <a:spcAft>
                <a:spcPts val="0"/>
              </a:spcAft>
              <a:defRPr/>
            </a:pPr>
            <a:r>
              <a:rPr lang="fr-CH" dirty="0">
                <a:solidFill>
                  <a:schemeClr val="tx2">
                    <a:lumMod val="20000"/>
                    <a:lumOff val="80000"/>
                  </a:schemeClr>
                </a:solidFill>
                <a:latin typeface="+mn-lt"/>
                <a:cs typeface="+mn-cs"/>
              </a:rPr>
              <a:t>- </a:t>
            </a:r>
            <a:r>
              <a:rPr lang="fr-CH" b="1" dirty="0">
                <a:solidFill>
                  <a:schemeClr val="tx2">
                    <a:lumMod val="20000"/>
                    <a:lumOff val="80000"/>
                  </a:schemeClr>
                </a:solidFill>
                <a:latin typeface="+mn-lt"/>
                <a:cs typeface="+mn-cs"/>
              </a:rPr>
              <a:t>Informal network of </a:t>
            </a:r>
            <a:r>
              <a:rPr lang="fr-CH" b="1" dirty="0" err="1">
                <a:solidFill>
                  <a:schemeClr val="tx2">
                    <a:lumMod val="20000"/>
                    <a:lumOff val="80000"/>
                  </a:schemeClr>
                </a:solidFill>
                <a:latin typeface="+mn-lt"/>
                <a:cs typeface="+mn-cs"/>
              </a:rPr>
              <a:t>partners</a:t>
            </a:r>
            <a:r>
              <a:rPr lang="fr-CH" b="1" dirty="0">
                <a:solidFill>
                  <a:schemeClr val="tx2">
                    <a:lumMod val="20000"/>
                    <a:lumOff val="80000"/>
                  </a:schemeClr>
                </a:solidFill>
                <a:latin typeface="+mn-lt"/>
                <a:cs typeface="+mn-cs"/>
              </a:rPr>
              <a:t> and experts</a:t>
            </a:r>
          </a:p>
        </p:txBody>
      </p:sp>
      <p:sp>
        <p:nvSpPr>
          <p:cNvPr id="21" name="Curved Up Arrow 20"/>
          <p:cNvSpPr/>
          <p:nvPr/>
        </p:nvSpPr>
        <p:spPr>
          <a:xfrm rot="16200000">
            <a:off x="8062912" y="4445001"/>
            <a:ext cx="1406525" cy="400050"/>
          </a:xfrm>
          <a:prstGeom prst="curvedUpArrow">
            <a:avLst>
              <a:gd name="adj1" fmla="val 25000"/>
              <a:gd name="adj2" fmla="val 66883"/>
              <a:gd name="adj3" fmla="val 25000"/>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22" name="Left Arrow 21"/>
          <p:cNvSpPr/>
          <p:nvPr/>
        </p:nvSpPr>
        <p:spPr>
          <a:xfrm>
            <a:off x="5364163" y="5348288"/>
            <a:ext cx="792162" cy="384175"/>
          </a:xfrm>
          <a:prstGeom prst="left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Up Arrow 29"/>
          <p:cNvSpPr/>
          <p:nvPr/>
        </p:nvSpPr>
        <p:spPr>
          <a:xfrm>
            <a:off x="6156325" y="4408488"/>
            <a:ext cx="287338" cy="708025"/>
          </a:xfrm>
          <a:prstGeom prst="upArrow">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5863" name="Picture 2" descr="cover.casebook.border_01.png"/>
          <p:cNvPicPr>
            <a:picLocks noChangeAspect="1"/>
          </p:cNvPicPr>
          <p:nvPr/>
        </p:nvPicPr>
        <p:blipFill>
          <a:blip r:embed="rId6"/>
          <a:srcRect/>
          <a:stretch>
            <a:fillRect/>
          </a:stretch>
        </p:blipFill>
        <p:spPr bwMode="auto">
          <a:xfrm>
            <a:off x="7164388" y="2924175"/>
            <a:ext cx="1079500" cy="1516063"/>
          </a:xfrm>
          <a:prstGeom prst="rect">
            <a:avLst/>
          </a:prstGeom>
          <a:noFill/>
          <a:ln w="9525">
            <a:noFill/>
            <a:miter lim="800000"/>
            <a:headEnd/>
            <a:tailEnd/>
          </a:ln>
        </p:spPr>
      </p:pic>
      <p:sp>
        <p:nvSpPr>
          <p:cNvPr id="32" name="TextBox 31"/>
          <p:cNvSpPr txBox="1"/>
          <p:nvPr/>
        </p:nvSpPr>
        <p:spPr>
          <a:xfrm>
            <a:off x="7164388" y="4508500"/>
            <a:ext cx="1223962" cy="307975"/>
          </a:xfrm>
          <a:prstGeom prst="rect">
            <a:avLst/>
          </a:prstGeom>
          <a:solidFill>
            <a:schemeClr val="accent5">
              <a:lumMod val="40000"/>
              <a:lumOff val="60000"/>
            </a:schemeClr>
          </a:solidFill>
        </p:spPr>
        <p:txBody>
          <a:bodyPr lIns="36000" rIns="36000">
            <a:spAutoFit/>
          </a:bodyPr>
          <a:lstStyle/>
          <a:p>
            <a:pPr fontAlgn="auto">
              <a:spcBef>
                <a:spcPts val="0"/>
              </a:spcBef>
              <a:spcAft>
                <a:spcPts val="0"/>
              </a:spcAft>
              <a:defRPr/>
            </a:pPr>
            <a:r>
              <a:rPr lang="fr-CH" sz="1400" b="1" dirty="0">
                <a:solidFill>
                  <a:schemeClr val="tx2">
                    <a:lumMod val="75000"/>
                  </a:schemeClr>
                </a:solidFill>
                <a:latin typeface="+mn-lt"/>
                <a:cs typeface="+mn-cs"/>
              </a:rPr>
              <a:t>Good practices</a:t>
            </a:r>
            <a:endParaRPr lang="en-GB" sz="1400" dirty="0">
              <a:solidFill>
                <a:schemeClr val="tx2">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05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0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right)">
                                      <p:cBhvr>
                                        <p:cTn id="74" dur="500"/>
                                        <p:tgtEl>
                                          <p:spTgt spid="22"/>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6" grpId="0" animBg="1"/>
      <p:bldP spid="14" grpId="0"/>
      <p:bldP spid="17" grpId="0"/>
      <p:bldP spid="18" grpId="0" animBg="1"/>
      <p:bldP spid="23" grpId="0" animBg="1"/>
      <p:bldP spid="19" grpId="0" animBg="1"/>
      <p:bldP spid="25" grpId="0" animBg="1"/>
      <p:bldP spid="26" grpId="0" animBg="1"/>
      <p:bldP spid="27" grpId="0" animBg="1"/>
      <p:bldP spid="28" grpId="0" animBg="1"/>
      <p:bldP spid="29" grpId="0" animBg="1"/>
      <p:bldP spid="21" grpId="0" animBg="1"/>
      <p:bldP spid="22" grpId="0" animBg="1"/>
      <p:bldP spid="30"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3"/>
          <p:cNvPicPr>
            <a:picLocks noChangeAspect="1" noChangeArrowheads="1"/>
          </p:cNvPicPr>
          <p:nvPr/>
        </p:nvPicPr>
        <p:blipFill>
          <a:blip r:embed="rId2"/>
          <a:srcRect l="19614" r="766" b="10904"/>
          <a:stretch>
            <a:fillRect/>
          </a:stretch>
        </p:blipFill>
        <p:spPr bwMode="auto">
          <a:xfrm>
            <a:off x="0" y="1914525"/>
            <a:ext cx="9144000" cy="4943475"/>
          </a:xfrm>
          <a:prstGeom prst="rect">
            <a:avLst/>
          </a:prstGeom>
          <a:noFill/>
          <a:ln w="9525">
            <a:noFill/>
            <a:miter lim="800000"/>
            <a:headEnd/>
            <a:tailEnd/>
          </a:ln>
        </p:spPr>
      </p:pic>
      <p:sp>
        <p:nvSpPr>
          <p:cNvPr id="35" name="Rectangle 34"/>
          <p:cNvSpPr/>
          <p:nvPr/>
        </p:nvSpPr>
        <p:spPr>
          <a:xfrm>
            <a:off x="371475" y="950913"/>
            <a:ext cx="8010525" cy="809625"/>
          </a:xfrm>
          <a:prstGeom prst="rect">
            <a:avLst/>
          </a:prstGeom>
        </p:spPr>
        <p:txBody>
          <a:bodyPr>
            <a:spAutoFit/>
          </a:bodyPr>
          <a:lstStyle/>
          <a:p>
            <a:pPr fontAlgn="auto">
              <a:lnSpc>
                <a:spcPts val="2800"/>
              </a:lnSpc>
              <a:spcBef>
                <a:spcPts val="0"/>
              </a:spcBef>
              <a:spcAft>
                <a:spcPts val="0"/>
              </a:spcAft>
              <a:defRPr/>
            </a:pPr>
            <a:r>
              <a:rPr lang="en-GB" sz="3200" b="1" spc="-150" dirty="0">
                <a:solidFill>
                  <a:prstClr val="black"/>
                </a:solidFill>
                <a:latin typeface="Vrinda"/>
                <a:ea typeface="Times New Roman"/>
                <a:cs typeface="+mn-cs"/>
              </a:rPr>
              <a:t>GOOD PRACTICES </a:t>
            </a:r>
            <a:endParaRPr lang="en-GB" sz="500" b="1" spc="-150" dirty="0">
              <a:solidFill>
                <a:srgbClr val="34D0CC"/>
              </a:solidFill>
              <a:latin typeface="Vrinda"/>
              <a:ea typeface="Times New Roman"/>
              <a:cs typeface="+mn-cs"/>
            </a:endParaRPr>
          </a:p>
          <a:p>
            <a:pPr fontAlgn="auto">
              <a:lnSpc>
                <a:spcPts val="2800"/>
              </a:lnSpc>
              <a:spcBef>
                <a:spcPts val="0"/>
              </a:spcBef>
              <a:spcAft>
                <a:spcPts val="0"/>
              </a:spcAft>
              <a:defRPr/>
            </a:pPr>
            <a:r>
              <a:rPr lang="en-GB" b="1" spc="-150" dirty="0">
                <a:solidFill>
                  <a:srgbClr val="34D0CC"/>
                </a:solidFill>
                <a:latin typeface="Vrinda"/>
                <a:ea typeface="Times New Roman"/>
                <a:cs typeface="+mn-cs"/>
              </a:rPr>
              <a:t>FOR ENERGY-EFFICIENT HOUSING  IN THE UNECE REGION</a:t>
            </a:r>
            <a:endParaRPr lang="en-GB" sz="1000" dirty="0">
              <a:solidFill>
                <a:srgbClr val="34D0CC"/>
              </a:solidFill>
              <a:latin typeface="Times New Roman"/>
              <a:ea typeface="Times New Roman"/>
              <a:cs typeface="+mn-cs"/>
            </a:endParaRPr>
          </a:p>
        </p:txBody>
      </p:sp>
      <p:sp>
        <p:nvSpPr>
          <p:cNvPr id="36" name="Rectangle 35"/>
          <p:cNvSpPr/>
          <p:nvPr/>
        </p:nvSpPr>
        <p:spPr>
          <a:xfrm>
            <a:off x="0" y="0"/>
            <a:ext cx="9144000" cy="6064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900" spc="300" dirty="0">
                <a:solidFill>
                  <a:srgbClr val="FFFFFF"/>
                </a:solidFill>
                <a:latin typeface="Arial" panose="020B0604020202020204" pitchFamily="34" charset="0"/>
                <a:ea typeface="Times New Roman"/>
                <a:cs typeface="Arial" panose="020B0604020202020204" pitchFamily="34" charset="0"/>
              </a:rPr>
              <a:t>UNITED NATIONS ECONOMIC COMMISSION FOR EUROPE</a:t>
            </a:r>
            <a:endParaRPr lang="en-GB" sz="800" dirty="0">
              <a:solidFill>
                <a:prstClr val="white"/>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defRPr/>
            </a:pPr>
            <a:r>
              <a:rPr lang="en-GB" sz="900" spc="300" dirty="0">
                <a:solidFill>
                  <a:srgbClr val="FFFFFF"/>
                </a:solidFill>
                <a:latin typeface="Arial" panose="020B0604020202020204" pitchFamily="34" charset="0"/>
                <a:ea typeface="Times New Roman"/>
                <a:cs typeface="Arial" panose="020B0604020202020204" pitchFamily="34" charset="0"/>
              </a:rPr>
              <a:t>UNITED NATIONS HUMAN SETTLEMENTS PROGRAMME</a:t>
            </a:r>
            <a:endParaRPr lang="en-GB" sz="800" dirty="0">
              <a:solidFill>
                <a:prstClr val="white"/>
              </a:solidFill>
              <a:latin typeface="Arial" panose="020B0604020202020204" pitchFamily="34" charset="0"/>
              <a:ea typeface="Times New Roman"/>
              <a:cs typeface="Arial" panose="020B0604020202020204" pitchFamily="34" charset="0"/>
            </a:endParaRPr>
          </a:p>
        </p:txBody>
      </p:sp>
      <p:sp>
        <p:nvSpPr>
          <p:cNvPr id="37" name="Rectangle 36"/>
          <p:cNvSpPr/>
          <p:nvPr/>
        </p:nvSpPr>
        <p:spPr>
          <a:xfrm>
            <a:off x="381000" y="6286500"/>
            <a:ext cx="1328738" cy="254000"/>
          </a:xfrm>
          <a:prstGeom prst="rect">
            <a:avLst/>
          </a:prstGeom>
        </p:spPr>
        <p:txBody>
          <a:bodyPr wrap="none">
            <a:spAutoFit/>
          </a:bodyPr>
          <a:lstStyle/>
          <a:p>
            <a:pPr fontAlgn="auto">
              <a:spcBef>
                <a:spcPts val="0"/>
              </a:spcBef>
              <a:spcAft>
                <a:spcPts val="0"/>
              </a:spcAft>
              <a:defRPr/>
            </a:pPr>
            <a:r>
              <a:rPr lang="en-GB" sz="1050" b="1" dirty="0">
                <a:solidFill>
                  <a:srgbClr val="000000"/>
                </a:solidFill>
                <a:latin typeface="Arial"/>
                <a:ea typeface="Times New Roman"/>
                <a:cs typeface="+mn-cs"/>
              </a:rPr>
              <a:t>UNITED NATIONS</a:t>
            </a:r>
            <a:endParaRPr lang="en-GB" sz="1050" dirty="0">
              <a:solidFill>
                <a:prstClr val="black"/>
              </a:solidFill>
              <a:latin typeface="Times New Roman"/>
              <a:ea typeface="Times New Roman"/>
              <a:cs typeface="+mn-cs"/>
            </a:endParaRPr>
          </a:p>
        </p:txBody>
      </p:sp>
      <p:pic>
        <p:nvPicPr>
          <p:cNvPr id="37893" name="Picture 37"/>
          <p:cNvPicPr>
            <a:picLocks noChangeAspect="1" noChangeArrowheads="1"/>
          </p:cNvPicPr>
          <p:nvPr/>
        </p:nvPicPr>
        <p:blipFill>
          <a:blip r:embed="rId3">
            <a:grayscl/>
            <a:biLevel thresh="50000"/>
          </a:blip>
          <a:srcRect/>
          <a:stretch>
            <a:fillRect/>
          </a:stretch>
        </p:blipFill>
        <p:spPr bwMode="auto">
          <a:xfrm>
            <a:off x="587375" y="5764213"/>
            <a:ext cx="857250" cy="522287"/>
          </a:xfrm>
          <a:prstGeom prst="rect">
            <a:avLst/>
          </a:prstGeom>
          <a:noFill/>
          <a:ln w="9525">
            <a:noFill/>
            <a:miter lim="800000"/>
            <a:headEnd/>
            <a:tailEnd/>
          </a:ln>
        </p:spPr>
      </p:pic>
      <p:sp>
        <p:nvSpPr>
          <p:cNvPr id="39" name="Rectangle 38"/>
          <p:cNvSpPr/>
          <p:nvPr/>
        </p:nvSpPr>
        <p:spPr>
          <a:xfrm>
            <a:off x="0" y="6611938"/>
            <a:ext cx="9144000" cy="2460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15000"/>
              </a:lnSpc>
              <a:spcBef>
                <a:spcPts val="0"/>
              </a:spcBef>
              <a:spcAft>
                <a:spcPts val="1000"/>
              </a:spcAft>
              <a:defRPr/>
            </a:pPr>
            <a:r>
              <a:rPr lang="fr-CH" sz="1100">
                <a:solidFill>
                  <a:prstClr val="white"/>
                </a:solidFill>
                <a:ea typeface="Times New Roman"/>
              </a:rPr>
              <a:t> </a:t>
            </a:r>
            <a:endParaRPr lang="en-GB" sz="1100">
              <a:solidFill>
                <a:prstClr val="white"/>
              </a:solidFill>
              <a:ea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p:cNvSpPr txBox="1">
            <a:spLocks noChangeArrowheads="1"/>
          </p:cNvSpPr>
          <p:nvPr/>
        </p:nvSpPr>
        <p:spPr bwMode="auto">
          <a:xfrm>
            <a:off x="228600" y="990600"/>
            <a:ext cx="8763000" cy="3140075"/>
          </a:xfrm>
          <a:prstGeom prst="rect">
            <a:avLst/>
          </a:prstGeom>
          <a:noFill/>
          <a:ln w="9525">
            <a:noFill/>
            <a:miter lim="800000"/>
            <a:headEnd/>
            <a:tailEnd/>
          </a:ln>
        </p:spPr>
        <p:txBody>
          <a:bodyPr>
            <a:spAutoFit/>
          </a:bodyPr>
          <a:lstStyle/>
          <a:p>
            <a:r>
              <a:rPr lang="en-US">
                <a:solidFill>
                  <a:srgbClr val="000000"/>
                </a:solidFill>
                <a:latin typeface="Calibri" pitchFamily="34" charset="0"/>
              </a:rPr>
              <a:t>A joint effort of </a:t>
            </a:r>
            <a:r>
              <a:rPr lang="en-US" b="1">
                <a:solidFill>
                  <a:srgbClr val="000000"/>
                </a:solidFill>
                <a:latin typeface="Calibri" pitchFamily="34" charset="0"/>
              </a:rPr>
              <a:t>UNECE</a:t>
            </a:r>
            <a:r>
              <a:rPr lang="en-US">
                <a:solidFill>
                  <a:srgbClr val="000000"/>
                </a:solidFill>
                <a:latin typeface="Calibri" pitchFamily="34" charset="0"/>
              </a:rPr>
              <a:t>, </a:t>
            </a:r>
            <a:r>
              <a:rPr lang="en-US" b="1">
                <a:solidFill>
                  <a:srgbClr val="000000"/>
                </a:solidFill>
                <a:latin typeface="Calibri" pitchFamily="34" charset="0"/>
              </a:rPr>
              <a:t>UN-Habitat</a:t>
            </a:r>
            <a:r>
              <a:rPr lang="en-US">
                <a:solidFill>
                  <a:srgbClr val="000000"/>
                </a:solidFill>
                <a:latin typeface="Calibri" pitchFamily="34" charset="0"/>
              </a:rPr>
              <a:t> and the </a:t>
            </a:r>
            <a:r>
              <a:rPr lang="en-US" b="1">
                <a:solidFill>
                  <a:srgbClr val="000000"/>
                </a:solidFill>
                <a:latin typeface="Calibri" pitchFamily="34" charset="0"/>
              </a:rPr>
              <a:t>City of Vienna</a:t>
            </a:r>
            <a:r>
              <a:rPr lang="en-US">
                <a:solidFill>
                  <a:srgbClr val="000000"/>
                </a:solidFill>
                <a:latin typeface="Calibri" pitchFamily="34" charset="0"/>
              </a:rPr>
              <a:t>, this report builds on existing work in the area, such as the Action Plan for Energy-Efficient Housing in the UNECE Region issued by UNECE in 2011.</a:t>
            </a:r>
          </a:p>
          <a:p>
            <a:endParaRPr lang="en-US">
              <a:solidFill>
                <a:srgbClr val="000000"/>
              </a:solidFill>
              <a:latin typeface="Calibri" pitchFamily="34" charset="0"/>
            </a:endParaRPr>
          </a:p>
          <a:p>
            <a:r>
              <a:rPr lang="en-US" b="1">
                <a:solidFill>
                  <a:srgbClr val="000000"/>
                </a:solidFill>
                <a:latin typeface="Calibri" pitchFamily="34" charset="0"/>
              </a:rPr>
              <a:t>The objective </a:t>
            </a:r>
            <a:r>
              <a:rPr lang="en-US">
                <a:solidFill>
                  <a:srgbClr val="000000"/>
                </a:solidFill>
                <a:latin typeface="Calibri" pitchFamily="34" charset="0"/>
              </a:rPr>
              <a:t>of this follow-up report is to provide practical examples on means of implementation. </a:t>
            </a:r>
          </a:p>
          <a:p>
            <a:endParaRPr lang="en-US">
              <a:solidFill>
                <a:srgbClr val="000000"/>
              </a:solidFill>
              <a:latin typeface="Calibri" pitchFamily="34" charset="0"/>
            </a:endParaRPr>
          </a:p>
          <a:p>
            <a:r>
              <a:rPr lang="en-US">
                <a:solidFill>
                  <a:srgbClr val="000000"/>
                </a:solidFill>
                <a:latin typeface="Calibri" pitchFamily="34" charset="0"/>
              </a:rPr>
              <a:t>Examples include </a:t>
            </a:r>
            <a:r>
              <a:rPr lang="en-US" b="1">
                <a:solidFill>
                  <a:srgbClr val="000000"/>
                </a:solidFill>
                <a:latin typeface="Calibri" pitchFamily="34" charset="0"/>
              </a:rPr>
              <a:t>case studies </a:t>
            </a:r>
            <a:r>
              <a:rPr lang="en-US">
                <a:solidFill>
                  <a:srgbClr val="000000"/>
                </a:solidFill>
                <a:latin typeface="Calibri" pitchFamily="34" charset="0"/>
              </a:rPr>
              <a:t>from the UN-Habitat Best Practices Centre for Central and Eastern Europe in Vienna and case studies specifically prepared for this publication. These case studies are practical, short and illustrative, with innovative ideas presented to facilitate the exchange of good practice. </a:t>
            </a:r>
          </a:p>
        </p:txBody>
      </p:sp>
      <p:sp>
        <p:nvSpPr>
          <p:cNvPr id="6" name="TextBox 5"/>
          <p:cNvSpPr txBox="1"/>
          <p:nvPr/>
        </p:nvSpPr>
        <p:spPr>
          <a:xfrm>
            <a:off x="0" y="-39688"/>
            <a:ext cx="247650" cy="368301"/>
          </a:xfrm>
          <a:prstGeom prst="rect">
            <a:avLst/>
          </a:prstGeom>
          <a:noFill/>
        </p:spPr>
        <p:txBody>
          <a:bodyPr>
            <a:spAutoFit/>
          </a:bodyPr>
          <a:lstStyle/>
          <a:p>
            <a:pPr fontAlgn="auto">
              <a:spcBef>
                <a:spcPts val="0"/>
              </a:spcBef>
              <a:spcAft>
                <a:spcPts val="0"/>
              </a:spcAft>
              <a:defRPr/>
            </a:pPr>
            <a:r>
              <a:rPr lang="fr-CH" dirty="0">
                <a:solidFill>
                  <a:prstClr val="black"/>
                </a:solidFill>
                <a:effectLst>
                  <a:outerShdw blurRad="38100" dist="38100" dir="2700000" algn="tl">
                    <a:srgbClr val="000000">
                      <a:alpha val="43137"/>
                    </a:srgbClr>
                  </a:outerShdw>
                </a:effectLst>
                <a:latin typeface="+mn-lt"/>
                <a:cs typeface="+mn-cs"/>
              </a:rPr>
              <a:t>2</a:t>
            </a:r>
            <a:endParaRPr lang="en-US" dirty="0">
              <a:solidFill>
                <a:prstClr val="black"/>
              </a:solidFill>
              <a:effectLst>
                <a:outerShdw blurRad="38100" dist="38100" dir="2700000" algn="tl">
                  <a:srgbClr val="000000">
                    <a:alpha val="43137"/>
                  </a:srgbClr>
                </a:outerShdw>
              </a:effectLst>
              <a:latin typeface="+mn-lt"/>
              <a:cs typeface="+mn-cs"/>
            </a:endParaRPr>
          </a:p>
        </p:txBody>
      </p:sp>
      <p:pic>
        <p:nvPicPr>
          <p:cNvPr id="38915" name="Picture 2"/>
          <p:cNvPicPr>
            <a:picLocks noChangeAspect="1" noChangeArrowheads="1"/>
          </p:cNvPicPr>
          <p:nvPr/>
        </p:nvPicPr>
        <p:blipFill>
          <a:blip r:embed="rId2"/>
          <a:srcRect l="27461" r="27461"/>
          <a:stretch>
            <a:fillRect/>
          </a:stretch>
        </p:blipFill>
        <p:spPr bwMode="auto">
          <a:xfrm>
            <a:off x="533400" y="4159250"/>
            <a:ext cx="2289175" cy="2538413"/>
          </a:xfrm>
          <a:prstGeom prst="rect">
            <a:avLst/>
          </a:prstGeom>
          <a:noFill/>
          <a:ln w="9525">
            <a:noFill/>
            <a:miter lim="800000"/>
            <a:headEnd/>
            <a:tailEnd/>
          </a:ln>
        </p:spPr>
      </p:pic>
      <p:pic>
        <p:nvPicPr>
          <p:cNvPr id="38916" name="Picture 4"/>
          <p:cNvPicPr>
            <a:picLocks noChangeAspect="1" noChangeArrowheads="1"/>
          </p:cNvPicPr>
          <p:nvPr/>
        </p:nvPicPr>
        <p:blipFill>
          <a:blip r:embed="rId3"/>
          <a:srcRect t="27332" b="30388"/>
          <a:stretch>
            <a:fillRect/>
          </a:stretch>
        </p:blipFill>
        <p:spPr bwMode="auto">
          <a:xfrm>
            <a:off x="4038600" y="5476875"/>
            <a:ext cx="4340225" cy="1220788"/>
          </a:xfrm>
          <a:prstGeom prst="rect">
            <a:avLst/>
          </a:prstGeom>
          <a:noFill/>
          <a:ln w="9525">
            <a:noFill/>
            <a:miter lim="800000"/>
            <a:headEnd/>
            <a:tailEnd/>
          </a:ln>
        </p:spPr>
      </p:pic>
      <p:pic>
        <p:nvPicPr>
          <p:cNvPr id="38917" name="Picture 5"/>
          <p:cNvPicPr>
            <a:picLocks noChangeAspect="1" noChangeArrowheads="1"/>
          </p:cNvPicPr>
          <p:nvPr/>
        </p:nvPicPr>
        <p:blipFill>
          <a:blip r:embed="rId4"/>
          <a:srcRect b="25085"/>
          <a:stretch>
            <a:fillRect/>
          </a:stretch>
        </p:blipFill>
        <p:spPr bwMode="auto">
          <a:xfrm>
            <a:off x="3325813" y="4162425"/>
            <a:ext cx="5464175" cy="113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3"/>
          <p:cNvSpPr txBox="1">
            <a:spLocks noChangeArrowheads="1"/>
          </p:cNvSpPr>
          <p:nvPr/>
        </p:nvSpPr>
        <p:spPr bwMode="auto">
          <a:xfrm>
            <a:off x="228600" y="304800"/>
            <a:ext cx="5029200" cy="646113"/>
          </a:xfrm>
          <a:prstGeom prst="rect">
            <a:avLst/>
          </a:prstGeom>
          <a:noFill/>
          <a:ln w="9525">
            <a:noFill/>
            <a:miter lim="800000"/>
            <a:headEnd/>
            <a:tailEnd/>
          </a:ln>
        </p:spPr>
        <p:txBody>
          <a:bodyPr>
            <a:spAutoFit/>
          </a:bodyPr>
          <a:lstStyle/>
          <a:p>
            <a:r>
              <a:rPr lang="en-US" sz="3600" b="1" i="1">
                <a:solidFill>
                  <a:srgbClr val="000000"/>
                </a:solidFill>
                <a:latin typeface="Calibri" pitchFamily="34" charset="0"/>
              </a:rPr>
              <a:t>Case studies in a nutshell</a:t>
            </a:r>
          </a:p>
        </p:txBody>
      </p:sp>
      <p:sp>
        <p:nvSpPr>
          <p:cNvPr id="6" name="TextBox 5"/>
          <p:cNvSpPr txBox="1"/>
          <p:nvPr/>
        </p:nvSpPr>
        <p:spPr>
          <a:xfrm>
            <a:off x="179388" y="1233488"/>
            <a:ext cx="8915400" cy="3924300"/>
          </a:xfrm>
          <a:prstGeom prst="rect">
            <a:avLst/>
          </a:prstGeom>
          <a:noFill/>
        </p:spPr>
        <p:txBody>
          <a:bodyPr>
            <a:spAutoFit/>
          </a:bodyPr>
          <a:lstStyle/>
          <a:p>
            <a:pPr fontAlgn="auto">
              <a:spcBef>
                <a:spcPts val="0"/>
              </a:spcBef>
              <a:spcAft>
                <a:spcPts val="0"/>
              </a:spcAft>
              <a:defRPr/>
            </a:pPr>
            <a:r>
              <a:rPr lang="en-US" sz="2400" u="sng" dirty="0">
                <a:solidFill>
                  <a:prstClr val="black"/>
                </a:solidFill>
                <a:latin typeface="+mn-lt"/>
                <a:cs typeface="+mn-cs"/>
              </a:rPr>
              <a:t>Legislative framework</a:t>
            </a:r>
          </a:p>
          <a:p>
            <a:pPr fontAlgn="auto">
              <a:spcBef>
                <a:spcPts val="0"/>
              </a:spcBef>
              <a:spcAft>
                <a:spcPts val="0"/>
              </a:spcAft>
              <a:defRPr/>
            </a:pPr>
            <a:endParaRPr lang="fr-CH" sz="2400"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400" dirty="0">
                <a:solidFill>
                  <a:prstClr val="black"/>
                </a:solidFill>
                <a:latin typeface="+mn-lt"/>
                <a:cs typeface="+mn-cs"/>
              </a:rPr>
              <a:t>Energy saving and energy efficiency laws of the </a:t>
            </a:r>
            <a:r>
              <a:rPr lang="en-US" sz="2400" b="1" dirty="0">
                <a:solidFill>
                  <a:prstClr val="black"/>
                </a:solidFill>
                <a:latin typeface="+mn-lt"/>
                <a:cs typeface="+mn-cs"/>
              </a:rPr>
              <a:t>Russian </a:t>
            </a:r>
            <a:r>
              <a:rPr lang="en-US" sz="2400" b="1" dirty="0">
                <a:solidFill>
                  <a:prstClr val="black"/>
                </a:solidFill>
                <a:latin typeface="+mn-lt"/>
                <a:cs typeface="+mn-cs"/>
              </a:rPr>
              <a:t>Federation</a:t>
            </a:r>
          </a:p>
          <a:p>
            <a:pPr fontAlgn="auto">
              <a:spcBef>
                <a:spcPts val="0"/>
              </a:spcBef>
              <a:spcAft>
                <a:spcPts val="0"/>
              </a:spcAft>
              <a:defRPr/>
            </a:pPr>
            <a:endParaRPr lang="fr-CH" sz="500"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400" dirty="0">
                <a:solidFill>
                  <a:prstClr val="black"/>
                </a:solidFill>
                <a:latin typeface="+mn-lt"/>
                <a:cs typeface="+mn-cs"/>
              </a:rPr>
              <a:t>National plan for energy transformation in </a:t>
            </a:r>
            <a:r>
              <a:rPr lang="en-US" sz="2400" b="1" dirty="0">
                <a:solidFill>
                  <a:prstClr val="black"/>
                </a:solidFill>
                <a:latin typeface="+mn-lt"/>
                <a:cs typeface="+mn-cs"/>
              </a:rPr>
              <a:t>Germany</a:t>
            </a:r>
          </a:p>
          <a:p>
            <a:pPr fontAlgn="auto">
              <a:spcBef>
                <a:spcPts val="0"/>
              </a:spcBef>
              <a:spcAft>
                <a:spcPts val="0"/>
              </a:spcAft>
              <a:defRPr/>
            </a:pPr>
            <a:endParaRPr lang="fr-CH" sz="500"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400" dirty="0">
                <a:solidFill>
                  <a:prstClr val="black"/>
                </a:solidFill>
                <a:latin typeface="+mn-lt"/>
                <a:cs typeface="+mn-cs"/>
              </a:rPr>
              <a:t>Legislation framework for energy saving and energy </a:t>
            </a:r>
            <a:endParaRPr lang="en-US" sz="2400" dirty="0">
              <a:solidFill>
                <a:prstClr val="black"/>
              </a:solidFill>
              <a:latin typeface="+mn-lt"/>
              <a:cs typeface="+mn-cs"/>
            </a:endParaRPr>
          </a:p>
          <a:p>
            <a:pPr fontAlgn="auto">
              <a:spcBef>
                <a:spcPts val="0"/>
              </a:spcBef>
              <a:spcAft>
                <a:spcPts val="0"/>
              </a:spcAft>
              <a:defRPr/>
            </a:pPr>
            <a:r>
              <a:rPr lang="en-US" sz="2400" dirty="0">
                <a:solidFill>
                  <a:prstClr val="black"/>
                </a:solidFill>
                <a:latin typeface="+mn-lt"/>
                <a:cs typeface="+mn-cs"/>
              </a:rPr>
              <a:t>efficiency enhancement </a:t>
            </a:r>
            <a:r>
              <a:rPr lang="en-US" sz="2400" dirty="0">
                <a:solidFill>
                  <a:prstClr val="black"/>
                </a:solidFill>
                <a:latin typeface="+mn-lt"/>
                <a:cs typeface="+mn-cs"/>
              </a:rPr>
              <a:t>in </a:t>
            </a:r>
            <a:r>
              <a:rPr lang="en-US" sz="2400" dirty="0">
                <a:solidFill>
                  <a:prstClr val="black"/>
                </a:solidFill>
                <a:latin typeface="+mn-lt"/>
                <a:cs typeface="+mn-cs"/>
              </a:rPr>
              <a:t>other countries </a:t>
            </a:r>
          </a:p>
          <a:p>
            <a:pPr fontAlgn="auto">
              <a:spcBef>
                <a:spcPts val="0"/>
              </a:spcBef>
              <a:spcAft>
                <a:spcPts val="0"/>
              </a:spcAft>
              <a:defRPr/>
            </a:pPr>
            <a:r>
              <a:rPr lang="en-US" sz="2400" dirty="0">
                <a:solidFill>
                  <a:prstClr val="black"/>
                </a:solidFill>
                <a:latin typeface="+mn-lt"/>
                <a:cs typeface="+mn-cs"/>
              </a:rPr>
              <a:t>of </a:t>
            </a:r>
            <a:r>
              <a:rPr lang="en-US" sz="2400" b="1" dirty="0">
                <a:solidFill>
                  <a:prstClr val="black"/>
                </a:solidFill>
                <a:latin typeface="+mn-lt"/>
                <a:cs typeface="+mn-cs"/>
              </a:rPr>
              <a:t>Eastern </a:t>
            </a:r>
            <a:r>
              <a:rPr lang="en-US" sz="2400" b="1" dirty="0">
                <a:solidFill>
                  <a:prstClr val="black"/>
                </a:solidFill>
                <a:latin typeface="+mn-lt"/>
                <a:cs typeface="+mn-cs"/>
              </a:rPr>
              <a:t>Europe</a:t>
            </a:r>
          </a:p>
          <a:p>
            <a:pPr fontAlgn="auto">
              <a:spcBef>
                <a:spcPts val="0"/>
              </a:spcBef>
              <a:spcAft>
                <a:spcPts val="0"/>
              </a:spcAft>
              <a:defRPr/>
            </a:pPr>
            <a:endParaRPr lang="fr-CH" sz="500"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400" dirty="0">
                <a:solidFill>
                  <a:prstClr val="black"/>
                </a:solidFill>
                <a:latin typeface="+mn-lt"/>
                <a:cs typeface="+mn-cs"/>
              </a:rPr>
              <a:t>Energy saving and energy efficiency enhancement </a:t>
            </a:r>
            <a:endParaRPr lang="en-US" sz="2400" dirty="0">
              <a:solidFill>
                <a:prstClr val="black"/>
              </a:solidFill>
              <a:latin typeface="+mn-lt"/>
              <a:cs typeface="+mn-cs"/>
            </a:endParaRPr>
          </a:p>
          <a:p>
            <a:pPr fontAlgn="auto">
              <a:spcBef>
                <a:spcPts val="0"/>
              </a:spcBef>
              <a:spcAft>
                <a:spcPts val="0"/>
              </a:spcAft>
              <a:defRPr/>
            </a:pPr>
            <a:r>
              <a:rPr lang="en-US" sz="2400" dirty="0">
                <a:solidFill>
                  <a:prstClr val="black"/>
                </a:solidFill>
                <a:latin typeface="+mn-lt"/>
                <a:cs typeface="+mn-cs"/>
              </a:rPr>
              <a:t>in </a:t>
            </a:r>
            <a:r>
              <a:rPr lang="en-US" sz="2400" b="1" dirty="0">
                <a:solidFill>
                  <a:prstClr val="black"/>
                </a:solidFill>
                <a:latin typeface="+mn-lt"/>
                <a:cs typeface="+mn-cs"/>
              </a:rPr>
              <a:t>Central Asia and the Caucasus</a:t>
            </a:r>
          </a:p>
          <a:p>
            <a:pPr fontAlgn="auto">
              <a:spcBef>
                <a:spcPts val="0"/>
              </a:spcBef>
              <a:spcAft>
                <a:spcPts val="0"/>
              </a:spcAft>
              <a:defRPr/>
            </a:pPr>
            <a:endParaRPr lang="fr-CH" dirty="0">
              <a:solidFill>
                <a:prstClr val="black"/>
              </a:solidFill>
              <a:latin typeface="+mn-lt"/>
              <a:cs typeface="+mn-cs"/>
            </a:endParaRPr>
          </a:p>
        </p:txBody>
      </p:sp>
      <p:sp>
        <p:nvSpPr>
          <p:cNvPr id="7" name="TextBox 6"/>
          <p:cNvSpPr txBox="1"/>
          <p:nvPr/>
        </p:nvSpPr>
        <p:spPr>
          <a:xfrm>
            <a:off x="-19050" y="0"/>
            <a:ext cx="247650" cy="369888"/>
          </a:xfrm>
          <a:prstGeom prst="rect">
            <a:avLst/>
          </a:prstGeom>
          <a:noFill/>
        </p:spPr>
        <p:txBody>
          <a:bodyPr>
            <a:spAutoFit/>
          </a:bodyPr>
          <a:lstStyle/>
          <a:p>
            <a:pPr fontAlgn="auto">
              <a:spcBef>
                <a:spcPts val="0"/>
              </a:spcBef>
              <a:spcAft>
                <a:spcPts val="0"/>
              </a:spcAft>
              <a:defRPr/>
            </a:pPr>
            <a:r>
              <a:rPr lang="fr-CH" dirty="0">
                <a:solidFill>
                  <a:prstClr val="black"/>
                </a:solidFill>
                <a:effectLst>
                  <a:outerShdw blurRad="38100" dist="38100" dir="2700000" algn="tl">
                    <a:srgbClr val="000000">
                      <a:alpha val="43137"/>
                    </a:srgbClr>
                  </a:outerShdw>
                </a:effectLst>
                <a:latin typeface="+mn-lt"/>
                <a:cs typeface="+mn-cs"/>
              </a:rPr>
              <a:t>3</a:t>
            </a:r>
            <a:endParaRPr lang="en-US" dirty="0">
              <a:solidFill>
                <a:prstClr val="black"/>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50913"/>
            <a:ext cx="8915400" cy="3140075"/>
          </a:xfrm>
          <a:prstGeom prst="rect">
            <a:avLst/>
          </a:prstGeom>
        </p:spPr>
        <p:txBody>
          <a:bodyPr>
            <a:spAutoFit/>
          </a:bodyPr>
          <a:lstStyle/>
          <a:p>
            <a:pPr fontAlgn="auto">
              <a:spcBef>
                <a:spcPts val="0"/>
              </a:spcBef>
              <a:spcAft>
                <a:spcPts val="0"/>
              </a:spcAft>
              <a:defRPr/>
            </a:pPr>
            <a:r>
              <a:rPr lang="fr-CH" sz="2200" u="sng" dirty="0">
                <a:solidFill>
                  <a:prstClr val="black"/>
                </a:solidFill>
                <a:latin typeface="+mn-lt"/>
                <a:cs typeface="+mn-cs"/>
              </a:rPr>
              <a:t>Building management</a:t>
            </a:r>
            <a:endParaRPr lang="en-US" sz="2200" u="sng" dirty="0">
              <a:solidFill>
                <a:prstClr val="black"/>
              </a:solidFill>
              <a:latin typeface="+mn-lt"/>
              <a:cs typeface="+mn-cs"/>
            </a:endParaRPr>
          </a:p>
          <a:p>
            <a:pPr marL="285750" indent="-285750" fontAlgn="auto">
              <a:spcBef>
                <a:spcPts val="0"/>
              </a:spcBef>
              <a:spcAft>
                <a:spcPts val="0"/>
              </a:spcAft>
              <a:buFont typeface="Arial" pitchFamily="34" charset="0"/>
              <a:buChar char="•"/>
              <a:defRPr/>
            </a:pPr>
            <a:endParaRPr lang="fr-CH" sz="2200"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200" dirty="0">
                <a:solidFill>
                  <a:prstClr val="black"/>
                </a:solidFill>
                <a:latin typeface="+mn-lt"/>
                <a:cs typeface="+mn-cs"/>
              </a:rPr>
              <a:t>Management and maintenance of the </a:t>
            </a:r>
            <a:r>
              <a:rPr lang="en-US" sz="2200" dirty="0">
                <a:solidFill>
                  <a:prstClr val="black"/>
                </a:solidFill>
                <a:latin typeface="+mn-lt"/>
                <a:cs typeface="+mn-cs"/>
              </a:rPr>
              <a:t>                                                                    </a:t>
            </a:r>
            <a:r>
              <a:rPr lang="en-US" sz="2200" b="1" dirty="0">
                <a:solidFill>
                  <a:prstClr val="black"/>
                </a:solidFill>
                <a:latin typeface="+mn-lt"/>
                <a:cs typeface="+mn-cs"/>
              </a:rPr>
              <a:t>Slovak</a:t>
            </a:r>
            <a:r>
              <a:rPr lang="en-US" sz="2200" dirty="0">
                <a:solidFill>
                  <a:prstClr val="black"/>
                </a:solidFill>
                <a:latin typeface="+mn-lt"/>
                <a:cs typeface="+mn-cs"/>
              </a:rPr>
              <a:t> housing stock </a:t>
            </a:r>
            <a:endParaRPr lang="en-US" sz="2200"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200" dirty="0">
                <a:solidFill>
                  <a:prstClr val="black"/>
                </a:solidFill>
                <a:latin typeface="+mn-lt"/>
                <a:cs typeface="+mn-cs"/>
              </a:rPr>
              <a:t>Developing </a:t>
            </a:r>
            <a:r>
              <a:rPr lang="en-US" sz="2200" dirty="0">
                <a:solidFill>
                  <a:prstClr val="black"/>
                </a:solidFill>
                <a:latin typeface="+mn-lt"/>
                <a:cs typeface="+mn-cs"/>
              </a:rPr>
              <a:t>energy efficiency traditions in the </a:t>
            </a:r>
            <a:r>
              <a:rPr lang="en-US" sz="2200" b="1" dirty="0">
                <a:solidFill>
                  <a:prstClr val="black"/>
                </a:solidFill>
                <a:latin typeface="+mn-lt"/>
                <a:cs typeface="+mn-cs"/>
              </a:rPr>
              <a:t>Estonian </a:t>
            </a:r>
            <a:endParaRPr lang="en-US" sz="2200" b="1" dirty="0">
              <a:solidFill>
                <a:prstClr val="black"/>
              </a:solidFill>
              <a:latin typeface="+mn-lt"/>
              <a:cs typeface="+mn-cs"/>
            </a:endParaRPr>
          </a:p>
          <a:p>
            <a:pPr fontAlgn="auto">
              <a:spcBef>
                <a:spcPts val="0"/>
              </a:spcBef>
              <a:spcAft>
                <a:spcPts val="0"/>
              </a:spcAft>
              <a:defRPr/>
            </a:pPr>
            <a:r>
              <a:rPr lang="en-US" sz="2200" dirty="0">
                <a:solidFill>
                  <a:prstClr val="black"/>
                </a:solidFill>
                <a:latin typeface="+mn-lt"/>
                <a:cs typeface="+mn-cs"/>
              </a:rPr>
              <a:t> </a:t>
            </a:r>
            <a:r>
              <a:rPr lang="en-US" sz="2200" dirty="0">
                <a:solidFill>
                  <a:prstClr val="black"/>
                </a:solidFill>
                <a:latin typeface="+mn-lt"/>
                <a:cs typeface="+mn-cs"/>
              </a:rPr>
              <a:t>     housing sector </a:t>
            </a:r>
            <a:endParaRPr lang="en-US" sz="2200"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200" dirty="0">
                <a:solidFill>
                  <a:prstClr val="black"/>
                </a:solidFill>
                <a:latin typeface="+mn-lt"/>
                <a:cs typeface="+mn-cs"/>
              </a:rPr>
              <a:t>Energy-efficient </a:t>
            </a:r>
            <a:r>
              <a:rPr lang="en-US" sz="2200" dirty="0">
                <a:solidFill>
                  <a:prstClr val="black"/>
                </a:solidFill>
                <a:latin typeface="+mn-lt"/>
                <a:cs typeface="+mn-cs"/>
              </a:rPr>
              <a:t>housing pilot project in </a:t>
            </a:r>
            <a:r>
              <a:rPr lang="en-US" sz="2200" b="1" dirty="0">
                <a:solidFill>
                  <a:prstClr val="black"/>
                </a:solidFill>
                <a:latin typeface="+mn-lt"/>
                <a:cs typeface="+mn-cs"/>
              </a:rPr>
              <a:t>Lithuania</a:t>
            </a:r>
          </a:p>
          <a:p>
            <a:pPr marL="285750" indent="-285750" fontAlgn="auto">
              <a:spcBef>
                <a:spcPts val="0"/>
              </a:spcBef>
              <a:spcAft>
                <a:spcPts val="0"/>
              </a:spcAft>
              <a:buFont typeface="Arial" pitchFamily="34" charset="0"/>
              <a:buChar char="•"/>
              <a:defRPr/>
            </a:pPr>
            <a:r>
              <a:rPr lang="en-US" sz="2200" dirty="0">
                <a:solidFill>
                  <a:prstClr val="black"/>
                </a:solidFill>
                <a:latin typeface="+mn-lt"/>
                <a:cs typeface="+mn-cs"/>
              </a:rPr>
              <a:t>Energy-efficiency </a:t>
            </a:r>
            <a:r>
              <a:rPr lang="en-US" sz="2200" dirty="0">
                <a:solidFill>
                  <a:prstClr val="black"/>
                </a:solidFill>
                <a:latin typeface="+mn-lt"/>
                <a:cs typeface="+mn-cs"/>
              </a:rPr>
              <a:t>enhancement as a result of </a:t>
            </a:r>
            <a:endParaRPr lang="en-US" sz="2200" dirty="0">
              <a:solidFill>
                <a:prstClr val="black"/>
              </a:solidFill>
              <a:latin typeface="+mn-lt"/>
              <a:cs typeface="+mn-cs"/>
            </a:endParaRPr>
          </a:p>
          <a:p>
            <a:pPr fontAlgn="auto">
              <a:spcBef>
                <a:spcPts val="0"/>
              </a:spcBef>
              <a:spcAft>
                <a:spcPts val="0"/>
              </a:spcAft>
              <a:defRPr/>
            </a:pPr>
            <a:r>
              <a:rPr lang="en-US" sz="2200" dirty="0">
                <a:solidFill>
                  <a:prstClr val="black"/>
                </a:solidFill>
                <a:latin typeface="+mn-lt"/>
                <a:cs typeface="+mn-cs"/>
              </a:rPr>
              <a:t> </a:t>
            </a:r>
            <a:r>
              <a:rPr lang="en-US" sz="2200" dirty="0">
                <a:solidFill>
                  <a:prstClr val="black"/>
                </a:solidFill>
                <a:latin typeface="+mn-lt"/>
                <a:cs typeface="+mn-cs"/>
              </a:rPr>
              <a:t>     professional property </a:t>
            </a:r>
            <a:r>
              <a:rPr lang="en-US" sz="2200" dirty="0">
                <a:solidFill>
                  <a:prstClr val="black"/>
                </a:solidFill>
                <a:latin typeface="+mn-lt"/>
                <a:cs typeface="+mn-cs"/>
              </a:rPr>
              <a:t>management in </a:t>
            </a:r>
            <a:r>
              <a:rPr lang="en-US" sz="2200" b="1" dirty="0">
                <a:solidFill>
                  <a:prstClr val="black"/>
                </a:solidFill>
                <a:latin typeface="+mn-lt"/>
                <a:cs typeface="+mn-cs"/>
              </a:rPr>
              <a:t>Latvia</a:t>
            </a:r>
          </a:p>
        </p:txBody>
      </p:sp>
      <p:sp>
        <p:nvSpPr>
          <p:cNvPr id="40962" name="TextBox 5"/>
          <p:cNvSpPr txBox="1">
            <a:spLocks noChangeArrowheads="1"/>
          </p:cNvSpPr>
          <p:nvPr/>
        </p:nvSpPr>
        <p:spPr bwMode="auto">
          <a:xfrm>
            <a:off x="228600" y="304800"/>
            <a:ext cx="5029200" cy="646113"/>
          </a:xfrm>
          <a:prstGeom prst="rect">
            <a:avLst/>
          </a:prstGeom>
          <a:noFill/>
          <a:ln w="9525">
            <a:noFill/>
            <a:miter lim="800000"/>
            <a:headEnd/>
            <a:tailEnd/>
          </a:ln>
        </p:spPr>
        <p:txBody>
          <a:bodyPr>
            <a:spAutoFit/>
          </a:bodyPr>
          <a:lstStyle/>
          <a:p>
            <a:r>
              <a:rPr lang="en-US" sz="3600" b="1" i="1">
                <a:solidFill>
                  <a:srgbClr val="000000"/>
                </a:solidFill>
                <a:latin typeface="Calibri" pitchFamily="34" charset="0"/>
              </a:rPr>
              <a:t>Case studies in a nutshell</a:t>
            </a:r>
          </a:p>
        </p:txBody>
      </p:sp>
      <p:pic>
        <p:nvPicPr>
          <p:cNvPr id="40963" name="Picture 3"/>
          <p:cNvPicPr>
            <a:picLocks noChangeAspect="1" noChangeArrowheads="1"/>
          </p:cNvPicPr>
          <p:nvPr/>
        </p:nvPicPr>
        <p:blipFill>
          <a:blip r:embed="rId2"/>
          <a:srcRect/>
          <a:stretch>
            <a:fillRect/>
          </a:stretch>
        </p:blipFill>
        <p:spPr bwMode="auto">
          <a:xfrm>
            <a:off x="0" y="4367213"/>
            <a:ext cx="6762750" cy="2532062"/>
          </a:xfrm>
          <a:prstGeom prst="rect">
            <a:avLst/>
          </a:prstGeom>
          <a:noFill/>
          <a:ln w="9525">
            <a:noFill/>
            <a:miter lim="800000"/>
            <a:headEnd/>
            <a:tailEnd/>
          </a:ln>
        </p:spPr>
      </p:pic>
      <p:pic>
        <p:nvPicPr>
          <p:cNvPr id="40964" name="Picture 4"/>
          <p:cNvPicPr>
            <a:picLocks noChangeAspect="1" noChangeArrowheads="1"/>
          </p:cNvPicPr>
          <p:nvPr/>
        </p:nvPicPr>
        <p:blipFill>
          <a:blip r:embed="rId3"/>
          <a:srcRect t="8408"/>
          <a:stretch>
            <a:fillRect/>
          </a:stretch>
        </p:blipFill>
        <p:spPr bwMode="auto">
          <a:xfrm>
            <a:off x="5715000" y="1588"/>
            <a:ext cx="3429000" cy="1936750"/>
          </a:xfrm>
          <a:prstGeom prst="rect">
            <a:avLst/>
          </a:prstGeom>
          <a:noFill/>
          <a:ln w="9525">
            <a:noFill/>
            <a:miter lim="800000"/>
            <a:headEnd/>
            <a:tailEnd/>
          </a:ln>
        </p:spPr>
      </p:pic>
      <p:pic>
        <p:nvPicPr>
          <p:cNvPr id="40965" name="Picture 5"/>
          <p:cNvPicPr>
            <a:picLocks noChangeAspect="1" noChangeArrowheads="1"/>
          </p:cNvPicPr>
          <p:nvPr/>
        </p:nvPicPr>
        <p:blipFill>
          <a:blip r:embed="rId4"/>
          <a:srcRect t="131"/>
          <a:stretch>
            <a:fillRect/>
          </a:stretch>
        </p:blipFill>
        <p:spPr bwMode="auto">
          <a:xfrm>
            <a:off x="6762750" y="3062288"/>
            <a:ext cx="2381250" cy="3795712"/>
          </a:xfrm>
          <a:prstGeom prst="rect">
            <a:avLst/>
          </a:prstGeom>
          <a:noFill/>
          <a:ln w="9525">
            <a:noFill/>
            <a:miter lim="800000"/>
            <a:headEnd/>
            <a:tailEnd/>
          </a:ln>
        </p:spPr>
      </p:pic>
      <p:sp>
        <p:nvSpPr>
          <p:cNvPr id="11" name="TextBox 10"/>
          <p:cNvSpPr txBox="1"/>
          <p:nvPr/>
        </p:nvSpPr>
        <p:spPr>
          <a:xfrm>
            <a:off x="14288" y="-30163"/>
            <a:ext cx="247650" cy="368301"/>
          </a:xfrm>
          <a:prstGeom prst="rect">
            <a:avLst/>
          </a:prstGeom>
          <a:noFill/>
        </p:spPr>
        <p:txBody>
          <a:bodyPr>
            <a:spAutoFit/>
          </a:bodyPr>
          <a:lstStyle/>
          <a:p>
            <a:pPr fontAlgn="auto">
              <a:spcBef>
                <a:spcPts val="0"/>
              </a:spcBef>
              <a:spcAft>
                <a:spcPts val="0"/>
              </a:spcAft>
              <a:defRPr/>
            </a:pPr>
            <a:r>
              <a:rPr lang="fr-CH" dirty="0">
                <a:solidFill>
                  <a:prstClr val="black"/>
                </a:solidFill>
                <a:effectLst>
                  <a:outerShdw blurRad="38100" dist="38100" dir="2700000" algn="tl">
                    <a:srgbClr val="000000">
                      <a:alpha val="43137"/>
                    </a:srgbClr>
                  </a:outerShdw>
                </a:effectLst>
                <a:latin typeface="+mn-lt"/>
                <a:cs typeface="+mn-cs"/>
              </a:rPr>
              <a:t>4</a:t>
            </a:r>
            <a:endParaRPr lang="en-US" dirty="0">
              <a:solidFill>
                <a:prstClr val="black"/>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3"/>
          <p:cNvSpPr txBox="1">
            <a:spLocks noChangeArrowheads="1"/>
          </p:cNvSpPr>
          <p:nvPr/>
        </p:nvSpPr>
        <p:spPr bwMode="auto">
          <a:xfrm>
            <a:off x="228600" y="304800"/>
            <a:ext cx="5029200" cy="646113"/>
          </a:xfrm>
          <a:prstGeom prst="rect">
            <a:avLst/>
          </a:prstGeom>
          <a:noFill/>
          <a:ln w="9525">
            <a:noFill/>
            <a:miter lim="800000"/>
            <a:headEnd/>
            <a:tailEnd/>
          </a:ln>
        </p:spPr>
        <p:txBody>
          <a:bodyPr>
            <a:spAutoFit/>
          </a:bodyPr>
          <a:lstStyle/>
          <a:p>
            <a:r>
              <a:rPr lang="en-US" sz="3600" b="1" i="1">
                <a:solidFill>
                  <a:srgbClr val="000000"/>
                </a:solidFill>
                <a:latin typeface="Calibri" pitchFamily="34" charset="0"/>
              </a:rPr>
              <a:t>Case studies in a nutshell</a:t>
            </a:r>
          </a:p>
        </p:txBody>
      </p:sp>
      <p:sp>
        <p:nvSpPr>
          <p:cNvPr id="6" name="TextBox 5"/>
          <p:cNvSpPr txBox="1"/>
          <p:nvPr/>
        </p:nvSpPr>
        <p:spPr>
          <a:xfrm>
            <a:off x="228600" y="1066800"/>
            <a:ext cx="8763000" cy="3416300"/>
          </a:xfrm>
          <a:prstGeom prst="rect">
            <a:avLst/>
          </a:prstGeom>
          <a:noFill/>
        </p:spPr>
        <p:txBody>
          <a:bodyPr>
            <a:spAutoFit/>
          </a:bodyPr>
          <a:lstStyle/>
          <a:p>
            <a:pPr fontAlgn="auto">
              <a:spcBef>
                <a:spcPts val="0"/>
              </a:spcBef>
              <a:spcAft>
                <a:spcPts val="0"/>
              </a:spcAft>
              <a:defRPr/>
            </a:pPr>
            <a:r>
              <a:rPr lang="en-US" sz="2400" u="sng" dirty="0">
                <a:solidFill>
                  <a:prstClr val="black"/>
                </a:solidFill>
                <a:latin typeface="+mn-lt"/>
                <a:cs typeface="+mn-cs"/>
              </a:rPr>
              <a:t>Financial mechanisms</a:t>
            </a:r>
          </a:p>
          <a:p>
            <a:pPr fontAlgn="auto">
              <a:spcBef>
                <a:spcPts val="0"/>
              </a:spcBef>
              <a:spcAft>
                <a:spcPts val="0"/>
              </a:spcAft>
              <a:defRPr/>
            </a:pPr>
            <a:endParaRPr lang="fr-CH" sz="2400" u="sng"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400" dirty="0">
                <a:solidFill>
                  <a:prstClr val="black"/>
                </a:solidFill>
                <a:latin typeface="+mn-lt"/>
                <a:cs typeface="+mn-cs"/>
              </a:rPr>
              <a:t>Allowances to low-income people to </a:t>
            </a:r>
            <a:r>
              <a:rPr lang="en-US" sz="2400" dirty="0">
                <a:solidFill>
                  <a:prstClr val="black"/>
                </a:solidFill>
                <a:latin typeface="+mn-lt"/>
                <a:cs typeface="+mn-cs"/>
              </a:rPr>
              <a:t>                                           compensate renovation costs</a:t>
            </a:r>
          </a:p>
          <a:p>
            <a:pPr marL="285750" indent="-285750" fontAlgn="auto">
              <a:spcBef>
                <a:spcPts val="0"/>
              </a:spcBef>
              <a:spcAft>
                <a:spcPts val="0"/>
              </a:spcAft>
              <a:buFont typeface="Arial" pitchFamily="34" charset="0"/>
              <a:buChar char="•"/>
              <a:defRPr/>
            </a:pPr>
            <a:r>
              <a:rPr lang="en-US" sz="2400" dirty="0">
                <a:solidFill>
                  <a:prstClr val="black"/>
                </a:solidFill>
                <a:latin typeface="+mn-lt"/>
                <a:cs typeface="+mn-cs"/>
              </a:rPr>
              <a:t>Subsidies </a:t>
            </a:r>
            <a:r>
              <a:rPr lang="en-US" sz="2400" dirty="0">
                <a:solidFill>
                  <a:prstClr val="black"/>
                </a:solidFill>
                <a:latin typeface="+mn-lt"/>
                <a:cs typeface="+mn-cs"/>
              </a:rPr>
              <a:t>for technical expert examination and </a:t>
            </a:r>
            <a:endParaRPr lang="en-US" sz="2400" dirty="0">
              <a:solidFill>
                <a:prstClr val="black"/>
              </a:solidFill>
              <a:latin typeface="+mn-lt"/>
              <a:cs typeface="+mn-cs"/>
            </a:endParaRPr>
          </a:p>
          <a:p>
            <a:pPr fontAlgn="auto">
              <a:spcBef>
                <a:spcPts val="0"/>
              </a:spcBef>
              <a:spcAft>
                <a:spcPts val="0"/>
              </a:spcAft>
              <a:defRPr/>
            </a:pPr>
            <a:r>
              <a:rPr lang="en-US" sz="2400" dirty="0">
                <a:solidFill>
                  <a:prstClr val="black"/>
                </a:solidFill>
                <a:latin typeface="+mn-lt"/>
                <a:cs typeface="+mn-cs"/>
              </a:rPr>
              <a:t> </a:t>
            </a:r>
            <a:r>
              <a:rPr lang="en-US" sz="2400" dirty="0">
                <a:solidFill>
                  <a:prstClr val="black"/>
                </a:solidFill>
                <a:latin typeface="+mn-lt"/>
                <a:cs typeface="+mn-cs"/>
              </a:rPr>
              <a:t>     energy </a:t>
            </a:r>
            <a:r>
              <a:rPr lang="en-US" sz="2400" dirty="0">
                <a:solidFill>
                  <a:prstClr val="black"/>
                </a:solidFill>
                <a:latin typeface="+mn-lt"/>
                <a:cs typeface="+mn-cs"/>
              </a:rPr>
              <a:t>audit of residential buildings</a:t>
            </a:r>
            <a:endParaRPr lang="fr-CH" sz="2400"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sz="2400" dirty="0">
                <a:solidFill>
                  <a:prstClr val="black"/>
                </a:solidFill>
                <a:latin typeface="+mn-lt"/>
                <a:cs typeface="+mn-cs"/>
              </a:rPr>
              <a:t>Subsidies </a:t>
            </a:r>
            <a:r>
              <a:rPr lang="en-US" sz="2400" dirty="0">
                <a:solidFill>
                  <a:prstClr val="black"/>
                </a:solidFill>
                <a:latin typeface="+mn-lt"/>
                <a:cs typeface="+mn-cs"/>
              </a:rPr>
              <a:t>for apartment building renovation depending on level of energy </a:t>
            </a:r>
            <a:r>
              <a:rPr lang="en-US" sz="2400" dirty="0">
                <a:solidFill>
                  <a:prstClr val="black"/>
                </a:solidFill>
                <a:latin typeface="+mn-lt"/>
                <a:cs typeface="+mn-cs"/>
              </a:rPr>
              <a:t>savings</a:t>
            </a:r>
          </a:p>
          <a:p>
            <a:pPr marL="285750" indent="-285750" fontAlgn="auto">
              <a:spcBef>
                <a:spcPts val="0"/>
              </a:spcBef>
              <a:spcAft>
                <a:spcPts val="0"/>
              </a:spcAft>
              <a:buFont typeface="Arial" pitchFamily="34" charset="0"/>
              <a:buChar char="•"/>
              <a:defRPr/>
            </a:pPr>
            <a:r>
              <a:rPr lang="en-US" sz="2400" dirty="0">
                <a:solidFill>
                  <a:prstClr val="black"/>
                </a:solidFill>
                <a:latin typeface="+mn-lt"/>
                <a:cs typeface="+mn-cs"/>
              </a:rPr>
              <a:t>Loans </a:t>
            </a:r>
            <a:r>
              <a:rPr lang="en-US" sz="2400" dirty="0">
                <a:solidFill>
                  <a:prstClr val="black"/>
                </a:solidFill>
                <a:latin typeface="+mn-lt"/>
                <a:cs typeface="+mn-cs"/>
              </a:rPr>
              <a:t>originated by state financial institutions</a:t>
            </a:r>
          </a:p>
        </p:txBody>
      </p:sp>
      <p:sp>
        <p:nvSpPr>
          <p:cNvPr id="7" name="TextBox 6"/>
          <p:cNvSpPr txBox="1"/>
          <p:nvPr/>
        </p:nvSpPr>
        <p:spPr>
          <a:xfrm>
            <a:off x="-19050" y="0"/>
            <a:ext cx="247650" cy="369888"/>
          </a:xfrm>
          <a:prstGeom prst="rect">
            <a:avLst/>
          </a:prstGeom>
          <a:noFill/>
        </p:spPr>
        <p:txBody>
          <a:bodyPr>
            <a:spAutoFit/>
          </a:bodyPr>
          <a:lstStyle/>
          <a:p>
            <a:pPr fontAlgn="auto">
              <a:spcBef>
                <a:spcPts val="0"/>
              </a:spcBef>
              <a:spcAft>
                <a:spcPts val="0"/>
              </a:spcAft>
              <a:defRPr/>
            </a:pPr>
            <a:r>
              <a:rPr lang="fr-CH" dirty="0">
                <a:solidFill>
                  <a:prstClr val="black"/>
                </a:solidFill>
                <a:effectLst>
                  <a:outerShdw blurRad="38100" dist="38100" dir="2700000" algn="tl">
                    <a:srgbClr val="000000">
                      <a:alpha val="43137"/>
                    </a:srgbClr>
                  </a:outerShdw>
                </a:effectLst>
                <a:latin typeface="+mn-lt"/>
                <a:cs typeface="+mn-cs"/>
              </a:rPr>
              <a:t>5</a:t>
            </a:r>
            <a:endParaRPr lang="en-US" dirty="0">
              <a:solidFill>
                <a:prstClr val="black"/>
              </a:solidFill>
              <a:effectLst>
                <a:outerShdw blurRad="38100" dist="38100" dir="2700000" algn="tl">
                  <a:srgbClr val="000000">
                    <a:alpha val="43137"/>
                  </a:srgbClr>
                </a:outerShdw>
              </a:effectLst>
              <a:latin typeface="+mn-lt"/>
              <a:cs typeface="+mn-cs"/>
            </a:endParaRPr>
          </a:p>
        </p:txBody>
      </p:sp>
      <p:pic>
        <p:nvPicPr>
          <p:cNvPr id="41988" name="Picture 3"/>
          <p:cNvPicPr>
            <a:picLocks noChangeAspect="1" noChangeArrowheads="1"/>
          </p:cNvPicPr>
          <p:nvPr/>
        </p:nvPicPr>
        <p:blipFill>
          <a:blip r:embed="rId2"/>
          <a:srcRect t="14445"/>
          <a:stretch>
            <a:fillRect/>
          </a:stretch>
        </p:blipFill>
        <p:spPr bwMode="auto">
          <a:xfrm>
            <a:off x="6156325" y="161925"/>
            <a:ext cx="2987675" cy="2513013"/>
          </a:xfrm>
          <a:prstGeom prst="rect">
            <a:avLst/>
          </a:prstGeom>
          <a:noFill/>
          <a:ln w="9525">
            <a:noFill/>
            <a:miter lim="800000"/>
            <a:headEnd/>
            <a:tailEnd/>
          </a:ln>
        </p:spPr>
      </p:pic>
      <p:pic>
        <p:nvPicPr>
          <p:cNvPr id="41989" name="Picture 4"/>
          <p:cNvPicPr>
            <a:picLocks noChangeAspect="1" noChangeArrowheads="1"/>
          </p:cNvPicPr>
          <p:nvPr/>
        </p:nvPicPr>
        <p:blipFill>
          <a:blip r:embed="rId3"/>
          <a:srcRect l="-2" t="6786" r="244"/>
          <a:stretch>
            <a:fillRect/>
          </a:stretch>
        </p:blipFill>
        <p:spPr bwMode="auto">
          <a:xfrm>
            <a:off x="1143000" y="4419600"/>
            <a:ext cx="480853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3"/>
          <p:cNvSpPr txBox="1">
            <a:spLocks noChangeArrowheads="1"/>
          </p:cNvSpPr>
          <p:nvPr/>
        </p:nvSpPr>
        <p:spPr bwMode="auto">
          <a:xfrm>
            <a:off x="457200" y="0"/>
            <a:ext cx="9144000" cy="523875"/>
          </a:xfrm>
          <a:prstGeom prst="rect">
            <a:avLst/>
          </a:prstGeom>
          <a:noFill/>
          <a:ln w="9525">
            <a:noFill/>
            <a:miter lim="800000"/>
            <a:headEnd/>
            <a:tailEnd/>
          </a:ln>
        </p:spPr>
        <p:txBody>
          <a:bodyPr>
            <a:spAutoFit/>
          </a:bodyPr>
          <a:lstStyle/>
          <a:p>
            <a:r>
              <a:rPr lang="en-US" sz="2800" b="1" i="1">
                <a:solidFill>
                  <a:srgbClr val="000000"/>
                </a:solidFill>
                <a:latin typeface="Calibri" pitchFamily="34" charset="0"/>
              </a:rPr>
              <a:t>Key messages and transfers for transition countries</a:t>
            </a:r>
          </a:p>
        </p:txBody>
      </p:sp>
      <p:sp>
        <p:nvSpPr>
          <p:cNvPr id="5" name="TextBox 4"/>
          <p:cNvSpPr txBox="1"/>
          <p:nvPr/>
        </p:nvSpPr>
        <p:spPr>
          <a:xfrm>
            <a:off x="-17463" y="523875"/>
            <a:ext cx="9144001" cy="6462713"/>
          </a:xfrm>
          <a:prstGeom prst="rect">
            <a:avLst/>
          </a:prstGeom>
          <a:noFill/>
        </p:spPr>
        <p:txBody>
          <a:bodyPr>
            <a:spAutoFit/>
          </a:bodyPr>
          <a:lstStyle/>
          <a:p>
            <a:pPr fontAlgn="auto">
              <a:spcBef>
                <a:spcPts val="0"/>
              </a:spcBef>
              <a:spcAft>
                <a:spcPts val="0"/>
              </a:spcAft>
              <a:defRPr/>
            </a:pPr>
            <a:r>
              <a:rPr lang="en-US" dirty="0">
                <a:solidFill>
                  <a:prstClr val="black"/>
                </a:solidFill>
                <a:latin typeface="+mn-lt"/>
                <a:cs typeface="+mn-cs"/>
              </a:rPr>
              <a:t>Recommendations from the casebook address </a:t>
            </a:r>
            <a:r>
              <a:rPr lang="en-US" b="1" dirty="0">
                <a:solidFill>
                  <a:prstClr val="black"/>
                </a:solidFill>
                <a:latin typeface="+mn-lt"/>
                <a:cs typeface="+mn-cs"/>
              </a:rPr>
              <a:t>social, environmental, economic, legislative, financial and technical instructions</a:t>
            </a:r>
            <a:r>
              <a:rPr lang="en-US" dirty="0">
                <a:solidFill>
                  <a:prstClr val="black"/>
                </a:solidFill>
                <a:latin typeface="+mn-lt"/>
                <a:cs typeface="+mn-cs"/>
              </a:rPr>
              <a:t> in the view of attaining holistic sustainable development in developing countries.</a:t>
            </a:r>
          </a:p>
          <a:p>
            <a:pPr fontAlgn="auto">
              <a:spcBef>
                <a:spcPts val="0"/>
              </a:spcBef>
              <a:spcAft>
                <a:spcPts val="0"/>
              </a:spcAft>
              <a:defRPr/>
            </a:pPr>
            <a:endParaRPr lang="en-US" dirty="0">
              <a:solidFill>
                <a:prstClr val="black"/>
              </a:solidFill>
              <a:latin typeface="+mn-lt"/>
              <a:cs typeface="+mn-cs"/>
            </a:endParaRPr>
          </a:p>
          <a:p>
            <a:pPr fontAlgn="auto">
              <a:spcBef>
                <a:spcPts val="0"/>
              </a:spcBef>
              <a:spcAft>
                <a:spcPts val="0"/>
              </a:spcAft>
              <a:defRPr/>
            </a:pPr>
            <a:r>
              <a:rPr lang="en-US" dirty="0">
                <a:solidFill>
                  <a:prstClr val="black"/>
                </a:solidFill>
                <a:latin typeface="+mn-lt"/>
                <a:cs typeface="+mn-cs"/>
              </a:rPr>
              <a:t>For example, the casebook offers messages regarding:</a:t>
            </a:r>
          </a:p>
          <a:p>
            <a:pPr fontAlgn="auto">
              <a:spcBef>
                <a:spcPts val="0"/>
              </a:spcBef>
              <a:spcAft>
                <a:spcPts val="0"/>
              </a:spcAft>
              <a:defRPr/>
            </a:pPr>
            <a:endParaRPr lang="en-US"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Political will and commitment </a:t>
            </a:r>
          </a:p>
          <a:p>
            <a:pPr marL="285750" indent="-285750" fontAlgn="auto">
              <a:spcBef>
                <a:spcPts val="0"/>
              </a:spcBef>
              <a:spcAft>
                <a:spcPts val="0"/>
              </a:spcAft>
              <a:buFont typeface="Arial" pitchFamily="34" charset="0"/>
              <a:buChar char="•"/>
              <a:defRPr/>
            </a:pPr>
            <a:endParaRPr lang="en-US"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Public awareness about energy consumption </a:t>
            </a:r>
          </a:p>
          <a:p>
            <a:pPr marL="285750" indent="-285750" fontAlgn="auto">
              <a:spcBef>
                <a:spcPts val="0"/>
              </a:spcBef>
              <a:spcAft>
                <a:spcPts val="0"/>
              </a:spcAft>
              <a:buFont typeface="Arial" pitchFamily="34" charset="0"/>
              <a:buChar char="•"/>
              <a:defRPr/>
            </a:pPr>
            <a:endParaRPr lang="en-US"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Residents control over their energy bills</a:t>
            </a:r>
          </a:p>
          <a:p>
            <a:pPr marL="285750" indent="-285750" fontAlgn="auto">
              <a:spcBef>
                <a:spcPts val="0"/>
              </a:spcBef>
              <a:spcAft>
                <a:spcPts val="0"/>
              </a:spcAft>
              <a:buFont typeface="Arial" pitchFamily="34" charset="0"/>
              <a:buChar char="•"/>
              <a:defRPr/>
            </a:pPr>
            <a:endParaRPr lang="en-US"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Renovation targets</a:t>
            </a:r>
          </a:p>
          <a:p>
            <a:pPr marL="285750" indent="-285750" fontAlgn="auto">
              <a:spcBef>
                <a:spcPts val="0"/>
              </a:spcBef>
              <a:spcAft>
                <a:spcPts val="0"/>
              </a:spcAft>
              <a:buFont typeface="Arial" pitchFamily="34" charset="0"/>
              <a:buChar char="•"/>
              <a:defRPr/>
            </a:pPr>
            <a:endParaRPr lang="en-US"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Alternative to building renovation</a:t>
            </a:r>
          </a:p>
          <a:p>
            <a:pPr marL="285750" indent="-285750" fontAlgn="auto">
              <a:spcBef>
                <a:spcPts val="0"/>
              </a:spcBef>
              <a:spcAft>
                <a:spcPts val="0"/>
              </a:spcAft>
              <a:buFont typeface="Arial" pitchFamily="34" charset="0"/>
              <a:buChar char="•"/>
              <a:defRPr/>
            </a:pPr>
            <a:endParaRPr lang="en-US"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Costs of energy efficiency </a:t>
            </a:r>
          </a:p>
          <a:p>
            <a:pPr marL="285750" indent="-285750" fontAlgn="auto">
              <a:spcBef>
                <a:spcPts val="0"/>
              </a:spcBef>
              <a:spcAft>
                <a:spcPts val="0"/>
              </a:spcAft>
              <a:buFont typeface="Arial" pitchFamily="34" charset="0"/>
              <a:buChar char="•"/>
              <a:defRPr/>
            </a:pPr>
            <a:endParaRPr lang="en-US"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Bankable investments</a:t>
            </a:r>
          </a:p>
          <a:p>
            <a:pPr marL="285750" indent="-285750" fontAlgn="auto">
              <a:spcBef>
                <a:spcPts val="0"/>
              </a:spcBef>
              <a:spcAft>
                <a:spcPts val="0"/>
              </a:spcAft>
              <a:buFont typeface="Arial" pitchFamily="34" charset="0"/>
              <a:buChar char="•"/>
              <a:defRPr/>
            </a:pPr>
            <a:endParaRPr lang="en-US"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Managing buildings</a:t>
            </a:r>
          </a:p>
          <a:p>
            <a:pPr marL="285750" indent="-285750" fontAlgn="auto">
              <a:spcBef>
                <a:spcPts val="0"/>
              </a:spcBef>
              <a:spcAft>
                <a:spcPts val="0"/>
              </a:spcAft>
              <a:buFont typeface="Arial" pitchFamily="34" charset="0"/>
              <a:buChar char="•"/>
              <a:defRPr/>
            </a:pPr>
            <a:endParaRPr lang="en-US" b="1" dirty="0">
              <a:solidFill>
                <a:prstClr val="black"/>
              </a:solidFill>
              <a:latin typeface="+mn-lt"/>
              <a:cs typeface="+mn-cs"/>
            </a:endParaRPr>
          </a:p>
          <a:p>
            <a:pPr marL="285750" indent="-285750" fontAlgn="auto">
              <a:spcBef>
                <a:spcPts val="0"/>
              </a:spcBef>
              <a:spcAft>
                <a:spcPts val="0"/>
              </a:spcAft>
              <a:buFont typeface="Arial" pitchFamily="34" charset="0"/>
              <a:buChar char="•"/>
              <a:defRPr/>
            </a:pPr>
            <a:r>
              <a:rPr lang="en-US" b="1" dirty="0">
                <a:solidFill>
                  <a:prstClr val="black"/>
                </a:solidFill>
                <a:latin typeface="+mn-lt"/>
                <a:cs typeface="+mn-cs"/>
              </a:rPr>
              <a:t>Support measures at the transition period </a:t>
            </a:r>
            <a:endParaRPr lang="en-US" b="1" dirty="0">
              <a:solidFill>
                <a:prstClr val="black"/>
              </a:solidFill>
              <a:latin typeface="+mn-lt"/>
              <a:cs typeface="+mn-cs"/>
            </a:endParaRPr>
          </a:p>
        </p:txBody>
      </p:sp>
      <p:sp>
        <p:nvSpPr>
          <p:cNvPr id="6" name="TextBox 5"/>
          <p:cNvSpPr txBox="1"/>
          <p:nvPr/>
        </p:nvSpPr>
        <p:spPr>
          <a:xfrm>
            <a:off x="0" y="0"/>
            <a:ext cx="247650" cy="369888"/>
          </a:xfrm>
          <a:prstGeom prst="rect">
            <a:avLst/>
          </a:prstGeom>
          <a:noFill/>
        </p:spPr>
        <p:txBody>
          <a:bodyPr>
            <a:spAutoFit/>
          </a:bodyPr>
          <a:lstStyle/>
          <a:p>
            <a:pPr fontAlgn="auto">
              <a:spcBef>
                <a:spcPts val="0"/>
              </a:spcBef>
              <a:spcAft>
                <a:spcPts val="0"/>
              </a:spcAft>
              <a:defRPr/>
            </a:pPr>
            <a:r>
              <a:rPr lang="fr-CH" dirty="0">
                <a:solidFill>
                  <a:prstClr val="black"/>
                </a:solidFill>
                <a:effectLst>
                  <a:outerShdw blurRad="38100" dist="38100" dir="2700000" algn="tl">
                    <a:srgbClr val="000000">
                      <a:alpha val="43137"/>
                    </a:srgbClr>
                  </a:outerShdw>
                </a:effectLst>
                <a:latin typeface="+mn-lt"/>
                <a:cs typeface="+mn-cs"/>
              </a:rPr>
              <a:t>7</a:t>
            </a:r>
            <a:endParaRPr lang="en-US" dirty="0">
              <a:solidFill>
                <a:prstClr val="black"/>
              </a:solidFill>
              <a:effectLst>
                <a:outerShdw blurRad="38100" dist="38100" dir="2700000" algn="tl">
                  <a:srgbClr val="000000">
                    <a:alpha val="43137"/>
                  </a:srgbClr>
                </a:outerShdw>
              </a:effectLst>
              <a:latin typeface="+mn-lt"/>
              <a:cs typeface="+mn-cs"/>
            </a:endParaRPr>
          </a:p>
        </p:txBody>
      </p:sp>
      <p:pic>
        <p:nvPicPr>
          <p:cNvPr id="43012" name="Picture 3"/>
          <p:cNvPicPr>
            <a:picLocks noChangeAspect="1" noChangeArrowheads="1"/>
          </p:cNvPicPr>
          <p:nvPr/>
        </p:nvPicPr>
        <p:blipFill>
          <a:blip r:embed="rId2"/>
          <a:srcRect/>
          <a:stretch>
            <a:fillRect/>
          </a:stretch>
        </p:blipFill>
        <p:spPr bwMode="auto">
          <a:xfrm>
            <a:off x="4648200" y="3021013"/>
            <a:ext cx="4502150"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0" y="0"/>
            <a:ext cx="9144000" cy="908050"/>
          </a:xfrm>
        </p:spPr>
        <p:txBody>
          <a:bodyPr/>
          <a:lstStyle/>
          <a:p>
            <a:r>
              <a:rPr lang="fr-CH" sz="4000" b="1" u="sng" smtClean="0">
                <a:solidFill>
                  <a:srgbClr val="002060"/>
                </a:solidFill>
              </a:rPr>
              <a:t>Ongoing activities – capacity building</a:t>
            </a:r>
            <a:endParaRPr lang="en-GB" sz="4000" b="1" u="sng" smtClean="0">
              <a:solidFill>
                <a:srgbClr val="002060"/>
              </a:solidFill>
            </a:endParaRPr>
          </a:p>
        </p:txBody>
      </p:sp>
      <p:sp>
        <p:nvSpPr>
          <p:cNvPr id="3" name="Content Placeholder 2"/>
          <p:cNvSpPr>
            <a:spLocks noGrp="1"/>
          </p:cNvSpPr>
          <p:nvPr>
            <p:ph idx="1"/>
          </p:nvPr>
        </p:nvSpPr>
        <p:spPr>
          <a:xfrm>
            <a:off x="34925" y="963613"/>
            <a:ext cx="8858250" cy="3489325"/>
          </a:xfrm>
        </p:spPr>
        <p:txBody>
          <a:bodyPr rtlCol="0">
            <a:noAutofit/>
          </a:bodyPr>
          <a:lstStyle/>
          <a:p>
            <a:pPr marL="402325" indent="-402325" defTabSz="1072866" fontAlgn="auto">
              <a:spcAft>
                <a:spcPts val="0"/>
              </a:spcAft>
              <a:buFont typeface="Arial" pitchFamily="34" charset="0"/>
              <a:buChar char="•"/>
              <a:defRPr/>
            </a:pPr>
            <a:r>
              <a:rPr lang="fr-CH" sz="2000" b="1" dirty="0" smtClean="0">
                <a:solidFill>
                  <a:srgbClr val="002060"/>
                </a:solidFill>
              </a:rPr>
              <a:t>Workshops on energy efficient and affordable housing in Albania, July 2014</a:t>
            </a:r>
          </a:p>
          <a:p>
            <a:pPr marL="402325" indent="-402325" defTabSz="1072866" fontAlgn="auto">
              <a:spcAft>
                <a:spcPts val="0"/>
              </a:spcAft>
              <a:buFont typeface="Arial" pitchFamily="34" charset="0"/>
              <a:buChar char="•"/>
              <a:defRPr/>
            </a:pPr>
            <a:endParaRPr lang="fr-CH" sz="500" b="1" dirty="0" smtClean="0">
              <a:solidFill>
                <a:srgbClr val="002060"/>
              </a:solidFill>
            </a:endParaRPr>
          </a:p>
          <a:p>
            <a:pPr marL="402325" indent="-402325" defTabSz="1072866" fontAlgn="auto">
              <a:spcAft>
                <a:spcPts val="0"/>
              </a:spcAft>
              <a:buFont typeface="Arial" pitchFamily="34" charset="0"/>
              <a:buChar char="•"/>
              <a:defRPr/>
            </a:pPr>
            <a:r>
              <a:rPr lang="fr-CH" sz="2000" b="1" dirty="0">
                <a:solidFill>
                  <a:srgbClr val="002060"/>
                </a:solidFill>
              </a:rPr>
              <a:t>Energy efficiency sessions as part of annual workshops, </a:t>
            </a:r>
            <a:r>
              <a:rPr lang="fr-CH" sz="2000" b="1" dirty="0" smtClean="0">
                <a:solidFill>
                  <a:srgbClr val="002060"/>
                </a:solidFill>
              </a:rPr>
              <a:t>2014-2016</a:t>
            </a:r>
          </a:p>
          <a:p>
            <a:pPr marL="871703" lvl="1" indent="-335270" defTabSz="1072866" fontAlgn="auto">
              <a:spcAft>
                <a:spcPts val="0"/>
              </a:spcAft>
              <a:buFont typeface="Arial" pitchFamily="34" charset="0"/>
              <a:buChar char="–"/>
              <a:defRPr/>
            </a:pPr>
            <a:r>
              <a:rPr lang="fr-CH" sz="2000" b="1" dirty="0" smtClean="0">
                <a:solidFill>
                  <a:srgbClr val="002060"/>
                </a:solidFill>
              </a:rPr>
              <a:t>Armenia, </a:t>
            </a:r>
          </a:p>
          <a:p>
            <a:pPr marL="871703" lvl="1" indent="-335270" defTabSz="1072866" fontAlgn="auto">
              <a:spcAft>
                <a:spcPts val="0"/>
              </a:spcAft>
              <a:buFont typeface="Arial" pitchFamily="34" charset="0"/>
              <a:buChar char="–"/>
              <a:defRPr/>
            </a:pPr>
            <a:r>
              <a:rPr lang="fr-CH" sz="2000" b="1" dirty="0" err="1" smtClean="0">
                <a:solidFill>
                  <a:srgbClr val="002060"/>
                </a:solidFill>
              </a:rPr>
              <a:t>Republic</a:t>
            </a:r>
            <a:r>
              <a:rPr lang="fr-CH" sz="2000" b="1" dirty="0" smtClean="0">
                <a:solidFill>
                  <a:srgbClr val="002060"/>
                </a:solidFill>
              </a:rPr>
              <a:t> of Moldova, </a:t>
            </a:r>
          </a:p>
          <a:p>
            <a:pPr marL="871703" lvl="1" indent="-335270" defTabSz="1072866" fontAlgn="auto">
              <a:spcAft>
                <a:spcPts val="0"/>
              </a:spcAft>
              <a:buFont typeface="Arial" pitchFamily="34" charset="0"/>
              <a:buChar char="–"/>
              <a:defRPr/>
            </a:pPr>
            <a:r>
              <a:rPr lang="fr-CH" sz="2000" b="1" dirty="0" err="1" smtClean="0">
                <a:solidFill>
                  <a:srgbClr val="002060"/>
                </a:solidFill>
              </a:rPr>
              <a:t>Serbia</a:t>
            </a:r>
            <a:r>
              <a:rPr lang="fr-CH" sz="2000" b="1" dirty="0" smtClean="0">
                <a:solidFill>
                  <a:srgbClr val="002060"/>
                </a:solidFill>
              </a:rPr>
              <a:t> and </a:t>
            </a:r>
          </a:p>
          <a:p>
            <a:pPr marL="871703" lvl="1" indent="-335270" defTabSz="1072866" fontAlgn="auto">
              <a:spcAft>
                <a:spcPts val="0"/>
              </a:spcAft>
              <a:buFont typeface="Arial" pitchFamily="34" charset="0"/>
              <a:buChar char="–"/>
              <a:defRPr/>
            </a:pPr>
            <a:r>
              <a:rPr lang="fr-CH" sz="2000" b="1" dirty="0" err="1" smtClean="0">
                <a:solidFill>
                  <a:srgbClr val="002060"/>
                </a:solidFill>
              </a:rPr>
              <a:t>Tajikistan</a:t>
            </a:r>
            <a:r>
              <a:rPr lang="fr-CH" sz="2000" b="1" dirty="0" smtClean="0">
                <a:solidFill>
                  <a:srgbClr val="002060"/>
                </a:solidFill>
              </a:rPr>
              <a:t> </a:t>
            </a:r>
          </a:p>
          <a:p>
            <a:pPr marL="536433" lvl="1" indent="0" defTabSz="1072866" fontAlgn="auto">
              <a:spcAft>
                <a:spcPts val="0"/>
              </a:spcAft>
              <a:buFont typeface="Arial" pitchFamily="34" charset="0"/>
              <a:buNone/>
              <a:defRPr/>
            </a:pPr>
            <a:r>
              <a:rPr lang="fr-CH" sz="2000" b="1" dirty="0" smtClean="0">
                <a:solidFill>
                  <a:srgbClr val="002060"/>
                </a:solidFill>
              </a:rPr>
              <a:t>as a part of the UNECE - UN-Habitat UNDA </a:t>
            </a:r>
            <a:r>
              <a:rPr lang="fr-CH" sz="2000" b="1" dirty="0" err="1">
                <a:solidFill>
                  <a:srgbClr val="002060"/>
                </a:solidFill>
              </a:rPr>
              <a:t>project</a:t>
            </a:r>
            <a:r>
              <a:rPr lang="fr-CH" sz="2000" b="1" dirty="0">
                <a:solidFill>
                  <a:srgbClr val="002060"/>
                </a:solidFill>
              </a:rPr>
              <a:t> </a:t>
            </a:r>
            <a:endParaRPr lang="fr-CH" sz="2000" b="1" dirty="0" smtClean="0">
              <a:solidFill>
                <a:srgbClr val="002060"/>
              </a:solidFill>
            </a:endParaRPr>
          </a:p>
          <a:p>
            <a:pPr marL="402325" indent="-402325" defTabSz="1072866" fontAlgn="auto">
              <a:spcAft>
                <a:spcPts val="0"/>
              </a:spcAft>
              <a:buFont typeface="Arial" pitchFamily="34" charset="0"/>
              <a:buChar char="•"/>
              <a:defRPr/>
            </a:pPr>
            <a:endParaRPr lang="en-GB" sz="2000" b="1" dirty="0" smtClean="0">
              <a:solidFill>
                <a:srgbClr val="002060"/>
              </a:solidFill>
            </a:endParaRPr>
          </a:p>
          <a:p>
            <a:pPr marL="402325" indent="-402325" defTabSz="1072866" fontAlgn="auto">
              <a:spcAft>
                <a:spcPts val="0"/>
              </a:spcAft>
              <a:buFont typeface="Arial" pitchFamily="34" charset="0"/>
              <a:buChar char="•"/>
              <a:defRPr/>
            </a:pPr>
            <a:r>
              <a:rPr lang="en-GB" sz="2000" b="1" dirty="0" smtClean="0">
                <a:solidFill>
                  <a:srgbClr val="002060"/>
                </a:solidFill>
              </a:rPr>
              <a:t>A regional workshop on energy efficiency in housing during the                       Fifth </a:t>
            </a:r>
            <a:r>
              <a:rPr lang="en-GB" sz="2000" b="1" dirty="0">
                <a:solidFill>
                  <a:srgbClr val="002060"/>
                </a:solidFill>
              </a:rPr>
              <a:t>Energy Forum </a:t>
            </a:r>
            <a:r>
              <a:rPr lang="en-GB" sz="2000" dirty="0" smtClean="0">
                <a:solidFill>
                  <a:srgbClr val="002060"/>
                </a:solidFill>
              </a:rPr>
              <a:t>(in cooperation with the Sustainable </a:t>
            </a:r>
            <a:r>
              <a:rPr lang="en-GB" sz="2000" dirty="0">
                <a:solidFill>
                  <a:srgbClr val="002060"/>
                </a:solidFill>
              </a:rPr>
              <a:t>Energy </a:t>
            </a:r>
            <a:r>
              <a:rPr lang="en-GB" sz="2000" dirty="0" smtClean="0">
                <a:solidFill>
                  <a:srgbClr val="002060"/>
                </a:solidFill>
              </a:rPr>
              <a:t>Division),             4 – 6 November 2014, Tunisia  </a:t>
            </a:r>
          </a:p>
          <a:p>
            <a:pPr marL="402325" indent="-402325" defTabSz="1072866" fontAlgn="auto">
              <a:spcAft>
                <a:spcPts val="0"/>
              </a:spcAft>
              <a:buFont typeface="Arial" pitchFamily="34" charset="0"/>
              <a:buChar char="•"/>
              <a:defRPr/>
            </a:pPr>
            <a:endParaRPr lang="en-GB" sz="2000" b="1" dirty="0" smtClean="0">
              <a:solidFill>
                <a:srgbClr val="002060"/>
              </a:solidFill>
            </a:endParaRPr>
          </a:p>
          <a:p>
            <a:pPr marL="402325" indent="-402325" defTabSz="1072866" fontAlgn="auto">
              <a:spcAft>
                <a:spcPts val="0"/>
              </a:spcAft>
              <a:buFont typeface="Arial" pitchFamily="34" charset="0"/>
              <a:buChar char="•"/>
              <a:defRPr/>
            </a:pPr>
            <a:r>
              <a:rPr lang="en-GB" sz="2000" b="1" dirty="0" smtClean="0">
                <a:solidFill>
                  <a:srgbClr val="002060"/>
                </a:solidFill>
              </a:rPr>
              <a:t>Exhibition </a:t>
            </a:r>
            <a:r>
              <a:rPr lang="en-GB" sz="2000" b="1" dirty="0">
                <a:solidFill>
                  <a:srgbClr val="002060"/>
                </a:solidFill>
              </a:rPr>
              <a:t>“Greener and smarter homes: energy efficiency in buildings”, </a:t>
            </a:r>
            <a:r>
              <a:rPr lang="en-GB" sz="2000" b="1" dirty="0" smtClean="0">
                <a:solidFill>
                  <a:srgbClr val="002060"/>
                </a:solidFill>
              </a:rPr>
              <a:t> 15 </a:t>
            </a:r>
            <a:r>
              <a:rPr lang="en-GB" sz="2000" b="1" dirty="0">
                <a:solidFill>
                  <a:srgbClr val="002060"/>
                </a:solidFill>
              </a:rPr>
              <a:t>September – 10 October </a:t>
            </a:r>
            <a:r>
              <a:rPr lang="en-GB" sz="2000" b="1" dirty="0" smtClean="0">
                <a:solidFill>
                  <a:srgbClr val="002060"/>
                </a:solidFill>
              </a:rPr>
              <a:t>2014  </a:t>
            </a:r>
            <a:endParaRPr lang="en-GB" sz="2000" b="1" dirty="0">
              <a:solidFill>
                <a:srgbClr val="002060"/>
              </a:solidFill>
            </a:endParaRPr>
          </a:p>
          <a:p>
            <a:pPr marL="402325" indent="-402325" defTabSz="1072866" fontAlgn="auto">
              <a:spcAft>
                <a:spcPts val="0"/>
              </a:spcAft>
              <a:buFont typeface="Arial" pitchFamily="34" charset="0"/>
              <a:buChar char="•"/>
              <a:defRPr/>
            </a:pPr>
            <a:endParaRPr lang="en-GB" sz="20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C02A4601-CFD7-4BA3-8F7C-66E45147D443}" type="slidenum">
              <a:rPr lang="en-GB">
                <a:solidFill>
                  <a:schemeClr val="tx1">
                    <a:tint val="75000"/>
                  </a:schemeClr>
                </a:solidFill>
              </a:rPr>
              <a:pPr>
                <a:defRPr/>
              </a:pPr>
              <a:t>9</a:t>
            </a:fld>
            <a:endParaRPr lang="en-GB" dirty="0">
              <a:solidFill>
                <a:schemeClr val="tx1">
                  <a:tint val="75000"/>
                </a:schemeClr>
              </a:solidFill>
            </a:endParaRPr>
          </a:p>
        </p:txBody>
      </p:sp>
      <p:pic>
        <p:nvPicPr>
          <p:cNvPr id="44036" name="Picture 5"/>
          <p:cNvPicPr>
            <a:picLocks noChangeAspect="1" noChangeArrowheads="1"/>
          </p:cNvPicPr>
          <p:nvPr/>
        </p:nvPicPr>
        <p:blipFill>
          <a:blip r:embed="rId3"/>
          <a:srcRect l="21895" r="21400"/>
          <a:stretch>
            <a:fillRect/>
          </a:stretch>
        </p:blipFill>
        <p:spPr bwMode="auto">
          <a:xfrm>
            <a:off x="5219700" y="1773238"/>
            <a:ext cx="3759200"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624</Words>
  <Application>Microsoft Macintosh PowerPoint</Application>
  <PresentationFormat>On-screen Show (4:3)</PresentationFormat>
  <Paragraphs>115</Paragraphs>
  <Slides>11</Slides>
  <Notes>5</Notes>
  <HiddenSlides>0</HiddenSlides>
  <MMClips>0</MMClips>
  <ScaleCrop>false</ScaleCrop>
  <HeadingPairs>
    <vt:vector size="6" baseType="variant">
      <vt:variant>
        <vt:lpstr>Fonts Used</vt:lpstr>
      </vt:variant>
      <vt:variant>
        <vt:i4>5</vt:i4>
      </vt:variant>
      <vt:variant>
        <vt:lpstr>Design Template</vt:lpstr>
      </vt:variant>
      <vt:variant>
        <vt:i4>19</vt:i4>
      </vt:variant>
      <vt:variant>
        <vt:lpstr>Slide Titles</vt:lpstr>
      </vt:variant>
      <vt:variant>
        <vt:i4>11</vt:i4>
      </vt:variant>
    </vt:vector>
  </HeadingPairs>
  <TitlesOfParts>
    <vt:vector size="35" baseType="lpstr">
      <vt:lpstr>Calibri</vt:lpstr>
      <vt:lpstr>Arial</vt:lpstr>
      <vt:lpstr>Verdana</vt:lpstr>
      <vt:lpstr>Vrinda</vt:lpstr>
      <vt:lpstr>Times New Roman</vt:lpstr>
      <vt:lpstr>1_Office Theme</vt:lpstr>
      <vt:lpstr>2_Office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Activities of the UNECE Committee on Housing and Land Management  in energy efficiency in housing</vt:lpstr>
      <vt:lpstr>Energy efficiency steps</vt:lpstr>
      <vt:lpstr>Slide 3</vt:lpstr>
      <vt:lpstr>Slide 4</vt:lpstr>
      <vt:lpstr>Slide 5</vt:lpstr>
      <vt:lpstr>Slide 6</vt:lpstr>
      <vt:lpstr>Slide 7</vt:lpstr>
      <vt:lpstr>Slide 8</vt:lpstr>
      <vt:lpstr>Ongoing activities – capacity building</vt:lpstr>
      <vt:lpstr>Planned activities – a study on building codes and  standards with a focus on energy efficiency </vt:lpstr>
      <vt:lpstr>Expected outcome of the study on building codes and  standards with a focus on energy efficiency </vt:lpstr>
    </vt:vector>
  </TitlesOfParts>
  <Company>ECE-ISU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andoni</dc:creator>
  <cp:lastModifiedBy>n.avetyan</cp:lastModifiedBy>
  <cp:revision>54</cp:revision>
  <cp:lastPrinted>2014-09-01T12:30:31Z</cp:lastPrinted>
  <dcterms:created xsi:type="dcterms:W3CDTF">2013-10-02T09:54:24Z</dcterms:created>
  <dcterms:modified xsi:type="dcterms:W3CDTF">2014-10-28T09:21:16Z</dcterms:modified>
</cp:coreProperties>
</file>